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7.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1.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2.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0.xml" ContentType="application/vnd.openxmlformats-officedocument.presentationml.tags+xml"/>
  <Override PartName="/ppt/notesSlides/notesSlide19.xml" ContentType="application/vnd.openxmlformats-officedocument.presentationml.notesSlide+xml"/>
  <Override PartName="/ppt/tags/tag4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 id="2147483716" r:id="rId5"/>
    <p:sldMasterId id="2147483737" r:id="rId6"/>
    <p:sldMasterId id="2147483763" r:id="rId7"/>
    <p:sldMasterId id="2147483819" r:id="rId8"/>
    <p:sldMasterId id="2147483838" r:id="rId9"/>
    <p:sldMasterId id="2147483876" r:id="rId10"/>
    <p:sldMasterId id="2147483921" r:id="rId11"/>
    <p:sldMasterId id="2147483982" r:id="rId12"/>
    <p:sldMasterId id="2147484026" r:id="rId13"/>
    <p:sldMasterId id="2147484159" r:id="rId14"/>
    <p:sldMasterId id="2147484190" r:id="rId15"/>
    <p:sldMasterId id="2147484202" r:id="rId16"/>
  </p:sldMasterIdLst>
  <p:notesMasterIdLst>
    <p:notesMasterId r:id="rId83"/>
  </p:notesMasterIdLst>
  <p:sldIdLst>
    <p:sldId id="490" r:id="rId17"/>
    <p:sldId id="580" r:id="rId18"/>
    <p:sldId id="1774" r:id="rId19"/>
    <p:sldId id="1768" r:id="rId20"/>
    <p:sldId id="489" r:id="rId21"/>
    <p:sldId id="2350" r:id="rId22"/>
    <p:sldId id="1773" r:id="rId23"/>
    <p:sldId id="2346" r:id="rId24"/>
    <p:sldId id="2354" r:id="rId25"/>
    <p:sldId id="2393" r:id="rId26"/>
    <p:sldId id="2370" r:id="rId27"/>
    <p:sldId id="2371" r:id="rId28"/>
    <p:sldId id="2372" r:id="rId29"/>
    <p:sldId id="2373" r:id="rId30"/>
    <p:sldId id="2347" r:id="rId31"/>
    <p:sldId id="2355" r:id="rId32"/>
    <p:sldId id="2384" r:id="rId33"/>
    <p:sldId id="2385" r:id="rId34"/>
    <p:sldId id="2386" r:id="rId35"/>
    <p:sldId id="2387" r:id="rId36"/>
    <p:sldId id="2348" r:id="rId37"/>
    <p:sldId id="2352" r:id="rId38"/>
    <p:sldId id="2325" r:id="rId39"/>
    <p:sldId id="2326" r:id="rId40"/>
    <p:sldId id="2329" r:id="rId41"/>
    <p:sldId id="2318" r:id="rId42"/>
    <p:sldId id="2353" r:id="rId43"/>
    <p:sldId id="2351" r:id="rId44"/>
    <p:sldId id="2356" r:id="rId45"/>
    <p:sldId id="2383" r:id="rId46"/>
    <p:sldId id="260" r:id="rId47"/>
    <p:sldId id="2357" r:id="rId48"/>
    <p:sldId id="2358" r:id="rId49"/>
    <p:sldId id="256" r:id="rId50"/>
    <p:sldId id="2020" r:id="rId51"/>
    <p:sldId id="2360" r:id="rId52"/>
    <p:sldId id="2361" r:id="rId53"/>
    <p:sldId id="2362" r:id="rId54"/>
    <p:sldId id="2021" r:id="rId55"/>
    <p:sldId id="2359" r:id="rId56"/>
    <p:sldId id="2363" r:id="rId57"/>
    <p:sldId id="2365" r:id="rId58"/>
    <p:sldId id="257" r:id="rId59"/>
    <p:sldId id="258" r:id="rId60"/>
    <p:sldId id="259" r:id="rId61"/>
    <p:sldId id="2364" r:id="rId62"/>
    <p:sldId id="2366" r:id="rId63"/>
    <p:sldId id="2368" r:id="rId64"/>
    <p:sldId id="2367" r:id="rId65"/>
    <p:sldId id="2388" r:id="rId66"/>
    <p:sldId id="2390" r:id="rId67"/>
    <p:sldId id="2391" r:id="rId68"/>
    <p:sldId id="2392" r:id="rId69"/>
    <p:sldId id="2389" r:id="rId70"/>
    <p:sldId id="1861" r:id="rId71"/>
    <p:sldId id="2382" r:id="rId72"/>
    <p:sldId id="2369" r:id="rId73"/>
    <p:sldId id="1954" r:id="rId74"/>
    <p:sldId id="2374" r:id="rId75"/>
    <p:sldId id="2375" r:id="rId76"/>
    <p:sldId id="2377" r:id="rId77"/>
    <p:sldId id="2378" r:id="rId78"/>
    <p:sldId id="2379" r:id="rId79"/>
    <p:sldId id="2380" r:id="rId80"/>
    <p:sldId id="2381" r:id="rId81"/>
    <p:sldId id="2024"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D0682-A7E2-4B26-9FE4-0EECFFDE6512}" vWet="1" dt="2019-04-24T06:29:04.882"/>
    <p1510:client id="{0D123F8E-B0BA-F243-BD36-F48BC2433CD2}" v="16" dt="2019-04-24T08:28:26.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614" autoAdjust="0"/>
  </p:normalViewPr>
  <p:slideViewPr>
    <p:cSldViewPr snapToGrid="0">
      <p:cViewPr varScale="1">
        <p:scale>
          <a:sx n="77" d="100"/>
          <a:sy n="77" d="100"/>
        </p:scale>
        <p:origin x="1816"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presProps" Target="presProp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tableStyles" Target="tableStyles.xml"/><Relationship Id="rId61" Type="http://schemas.openxmlformats.org/officeDocument/2006/relationships/slide" Target="slides/slide45.xml"/><Relationship Id="rId82"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4/24/19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‹Nr.›</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4/24/19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17</a:t>
            </a:fld>
            <a:endParaRPr lang="en-US"/>
          </a:p>
        </p:txBody>
      </p:sp>
    </p:spTree>
    <p:extLst>
      <p:ext uri="{BB962C8B-B14F-4D97-AF65-F5344CB8AC3E}">
        <p14:creationId xmlns:p14="http://schemas.microsoft.com/office/powerpoint/2010/main" val="2835731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18</a:t>
            </a:fld>
            <a:endParaRPr lang="en-US"/>
          </a:p>
        </p:txBody>
      </p:sp>
    </p:spTree>
    <p:extLst>
      <p:ext uri="{BB962C8B-B14F-4D97-AF65-F5344CB8AC3E}">
        <p14:creationId xmlns:p14="http://schemas.microsoft.com/office/powerpoint/2010/main" val="1466377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19</a:t>
            </a:fld>
            <a:endParaRPr lang="en-US"/>
          </a:p>
        </p:txBody>
      </p:sp>
    </p:spTree>
    <p:extLst>
      <p:ext uri="{BB962C8B-B14F-4D97-AF65-F5344CB8AC3E}">
        <p14:creationId xmlns:p14="http://schemas.microsoft.com/office/powerpoint/2010/main" val="150562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20</a:t>
            </a:fld>
            <a:endParaRPr lang="en-US"/>
          </a:p>
        </p:txBody>
      </p:sp>
    </p:spTree>
    <p:extLst>
      <p:ext uri="{BB962C8B-B14F-4D97-AF65-F5344CB8AC3E}">
        <p14:creationId xmlns:p14="http://schemas.microsoft.com/office/powerpoint/2010/main" val="4079333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21</a:t>
            </a:fld>
            <a:endParaRPr lang="en-US"/>
          </a:p>
        </p:txBody>
      </p:sp>
    </p:spTree>
    <p:extLst>
      <p:ext uri="{BB962C8B-B14F-4D97-AF65-F5344CB8AC3E}">
        <p14:creationId xmlns:p14="http://schemas.microsoft.com/office/powerpoint/2010/main" val="2945944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92985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23</a:t>
            </a:fld>
            <a:endParaRPr lang="en-US"/>
          </a:p>
        </p:txBody>
      </p:sp>
    </p:spTree>
    <p:extLst>
      <p:ext uri="{BB962C8B-B14F-4D97-AF65-F5344CB8AC3E}">
        <p14:creationId xmlns:p14="http://schemas.microsoft.com/office/powerpoint/2010/main" val="2375887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24</a:t>
            </a:fld>
            <a:endParaRPr lang="en-US"/>
          </a:p>
        </p:txBody>
      </p:sp>
    </p:spTree>
    <p:extLst>
      <p:ext uri="{BB962C8B-B14F-4D97-AF65-F5344CB8AC3E}">
        <p14:creationId xmlns:p14="http://schemas.microsoft.com/office/powerpoint/2010/main" val="416687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25</a:t>
            </a:fld>
            <a:endParaRPr lang="en-US"/>
          </a:p>
        </p:txBody>
      </p:sp>
    </p:spTree>
    <p:extLst>
      <p:ext uri="{BB962C8B-B14F-4D97-AF65-F5344CB8AC3E}">
        <p14:creationId xmlns:p14="http://schemas.microsoft.com/office/powerpoint/2010/main" val="160063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26</a:t>
            </a:fld>
            <a:endParaRPr lang="en-US"/>
          </a:p>
        </p:txBody>
      </p:sp>
    </p:spTree>
    <p:extLst>
      <p:ext uri="{BB962C8B-B14F-4D97-AF65-F5344CB8AC3E}">
        <p14:creationId xmlns:p14="http://schemas.microsoft.com/office/powerpoint/2010/main" val="418515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27</a:t>
            </a:fld>
            <a:endParaRPr lang="en-US"/>
          </a:p>
        </p:txBody>
      </p:sp>
    </p:spTree>
    <p:extLst>
      <p:ext uri="{BB962C8B-B14F-4D97-AF65-F5344CB8AC3E}">
        <p14:creationId xmlns:p14="http://schemas.microsoft.com/office/powerpoint/2010/main" val="3736984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28</a:t>
            </a:fld>
            <a:endParaRPr lang="en-US"/>
          </a:p>
        </p:txBody>
      </p:sp>
    </p:spTree>
    <p:extLst>
      <p:ext uri="{BB962C8B-B14F-4D97-AF65-F5344CB8AC3E}">
        <p14:creationId xmlns:p14="http://schemas.microsoft.com/office/powerpoint/2010/main" val="3317377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31880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30</a:t>
            </a:fld>
            <a:endParaRPr lang="en-US"/>
          </a:p>
        </p:txBody>
      </p:sp>
    </p:spTree>
    <p:extLst>
      <p:ext uri="{BB962C8B-B14F-4D97-AF65-F5344CB8AC3E}">
        <p14:creationId xmlns:p14="http://schemas.microsoft.com/office/powerpoint/2010/main" val="3118535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32</a:t>
            </a:fld>
            <a:endParaRPr lang="en-US"/>
          </a:p>
        </p:txBody>
      </p:sp>
    </p:spTree>
    <p:extLst>
      <p:ext uri="{BB962C8B-B14F-4D97-AF65-F5344CB8AC3E}">
        <p14:creationId xmlns:p14="http://schemas.microsoft.com/office/powerpoint/2010/main" val="3269445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5444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477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285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196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719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146847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40</a:t>
            </a:fld>
            <a:endParaRPr lang="en-US"/>
          </a:p>
        </p:txBody>
      </p:sp>
    </p:spTree>
    <p:extLst>
      <p:ext uri="{BB962C8B-B14F-4D97-AF65-F5344CB8AC3E}">
        <p14:creationId xmlns:p14="http://schemas.microsoft.com/office/powerpoint/2010/main" val="1578133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90130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46</a:t>
            </a:fld>
            <a:endParaRPr lang="en-US"/>
          </a:p>
        </p:txBody>
      </p:sp>
    </p:spTree>
    <p:extLst>
      <p:ext uri="{BB962C8B-B14F-4D97-AF65-F5344CB8AC3E}">
        <p14:creationId xmlns:p14="http://schemas.microsoft.com/office/powerpoint/2010/main" val="3512831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190635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49</a:t>
            </a:fld>
            <a:endParaRPr lang="en-US"/>
          </a:p>
        </p:txBody>
      </p:sp>
    </p:spTree>
    <p:extLst>
      <p:ext uri="{BB962C8B-B14F-4D97-AF65-F5344CB8AC3E}">
        <p14:creationId xmlns:p14="http://schemas.microsoft.com/office/powerpoint/2010/main" val="3266162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56129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51</a:t>
            </a:fld>
            <a:endParaRPr lang="en-US"/>
          </a:p>
        </p:txBody>
      </p:sp>
    </p:spTree>
    <p:extLst>
      <p:ext uri="{BB962C8B-B14F-4D97-AF65-F5344CB8AC3E}">
        <p14:creationId xmlns:p14="http://schemas.microsoft.com/office/powerpoint/2010/main" val="3140002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52</a:t>
            </a:fld>
            <a:endParaRPr lang="en-US"/>
          </a:p>
        </p:txBody>
      </p:sp>
    </p:spTree>
    <p:extLst>
      <p:ext uri="{BB962C8B-B14F-4D97-AF65-F5344CB8AC3E}">
        <p14:creationId xmlns:p14="http://schemas.microsoft.com/office/powerpoint/2010/main" val="1212103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53</a:t>
            </a:fld>
            <a:endParaRPr lang="en-US"/>
          </a:p>
        </p:txBody>
      </p:sp>
      <p:sp>
        <p:nvSpPr>
          <p:cNvPr id="3" name="Notizenplatzhalter 2">
            <a:extLst>
              <a:ext uri="{FF2B5EF4-FFF2-40B4-BE49-F238E27FC236}">
                <a16:creationId xmlns:a16="http://schemas.microsoft.com/office/drawing/2014/main" id="{9E43ED74-D1FC-43D3-8EE2-239379A0922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25037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54</a:t>
            </a:fld>
            <a:endParaRPr lang="en-US"/>
          </a:p>
        </p:txBody>
      </p:sp>
    </p:spTree>
    <p:extLst>
      <p:ext uri="{BB962C8B-B14F-4D97-AF65-F5344CB8AC3E}">
        <p14:creationId xmlns:p14="http://schemas.microsoft.com/office/powerpoint/2010/main" val="25358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82874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589567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239436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58</a:t>
            </a:fld>
            <a:endParaRPr lang="en-US"/>
          </a:p>
        </p:txBody>
      </p:sp>
    </p:spTree>
    <p:extLst>
      <p:ext uri="{BB962C8B-B14F-4D97-AF65-F5344CB8AC3E}">
        <p14:creationId xmlns:p14="http://schemas.microsoft.com/office/powerpoint/2010/main" val="698027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59</a:t>
            </a:fld>
            <a:endParaRPr lang="en-US"/>
          </a:p>
        </p:txBody>
      </p:sp>
    </p:spTree>
    <p:extLst>
      <p:ext uri="{BB962C8B-B14F-4D97-AF65-F5344CB8AC3E}">
        <p14:creationId xmlns:p14="http://schemas.microsoft.com/office/powerpoint/2010/main" val="3775054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60</a:t>
            </a:fld>
            <a:endParaRPr lang="en-US"/>
          </a:p>
        </p:txBody>
      </p:sp>
    </p:spTree>
    <p:extLst>
      <p:ext uri="{BB962C8B-B14F-4D97-AF65-F5344CB8AC3E}">
        <p14:creationId xmlns:p14="http://schemas.microsoft.com/office/powerpoint/2010/main" val="828482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61</a:t>
            </a:fld>
            <a:endParaRPr lang="en-US"/>
          </a:p>
        </p:txBody>
      </p:sp>
    </p:spTree>
    <p:extLst>
      <p:ext uri="{BB962C8B-B14F-4D97-AF65-F5344CB8AC3E}">
        <p14:creationId xmlns:p14="http://schemas.microsoft.com/office/powerpoint/2010/main" val="4279298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62</a:t>
            </a:fld>
            <a:endParaRPr lang="en-US"/>
          </a:p>
        </p:txBody>
      </p:sp>
    </p:spTree>
    <p:extLst>
      <p:ext uri="{BB962C8B-B14F-4D97-AF65-F5344CB8AC3E}">
        <p14:creationId xmlns:p14="http://schemas.microsoft.com/office/powerpoint/2010/main" val="2619479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63</a:t>
            </a:fld>
            <a:endParaRPr lang="en-US"/>
          </a:p>
        </p:txBody>
      </p:sp>
    </p:spTree>
    <p:extLst>
      <p:ext uri="{BB962C8B-B14F-4D97-AF65-F5344CB8AC3E}">
        <p14:creationId xmlns:p14="http://schemas.microsoft.com/office/powerpoint/2010/main" val="627463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5201E4-568A-4841-83CD-2A6851ECAC15}" type="slidenum">
              <a:rPr lang="en-US" smtClean="0"/>
              <a:t>64</a:t>
            </a:fld>
            <a:endParaRPr lang="en-US"/>
          </a:p>
        </p:txBody>
      </p:sp>
    </p:spTree>
    <p:extLst>
      <p:ext uri="{BB962C8B-B14F-4D97-AF65-F5344CB8AC3E}">
        <p14:creationId xmlns:p14="http://schemas.microsoft.com/office/powerpoint/2010/main" val="265526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F5201E4-568A-4841-83CD-2A6851ECAC15}" type="slidenum">
              <a:rPr lang="en-US" smtClean="0"/>
              <a:t>66</a:t>
            </a:fld>
            <a:endParaRPr lang="en-US"/>
          </a:p>
        </p:txBody>
      </p:sp>
    </p:spTree>
    <p:extLst>
      <p:ext uri="{BB962C8B-B14F-4D97-AF65-F5344CB8AC3E}">
        <p14:creationId xmlns:p14="http://schemas.microsoft.com/office/powerpoint/2010/main" val="270582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10</a:t>
            </a:fld>
            <a:endParaRPr lang="en-US"/>
          </a:p>
        </p:txBody>
      </p:sp>
    </p:spTree>
    <p:extLst>
      <p:ext uri="{BB962C8B-B14F-4D97-AF65-F5344CB8AC3E}">
        <p14:creationId xmlns:p14="http://schemas.microsoft.com/office/powerpoint/2010/main" val="292709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11</a:t>
            </a:fld>
            <a:endParaRPr lang="en-US"/>
          </a:p>
        </p:txBody>
      </p:sp>
    </p:spTree>
    <p:extLst>
      <p:ext uri="{BB962C8B-B14F-4D97-AF65-F5344CB8AC3E}">
        <p14:creationId xmlns:p14="http://schemas.microsoft.com/office/powerpoint/2010/main" val="393202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13</a:t>
            </a:fld>
            <a:endParaRPr lang="en-US"/>
          </a:p>
        </p:txBody>
      </p:sp>
    </p:spTree>
    <p:extLst>
      <p:ext uri="{BB962C8B-B14F-4D97-AF65-F5344CB8AC3E}">
        <p14:creationId xmlns:p14="http://schemas.microsoft.com/office/powerpoint/2010/main" val="412627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15</a:t>
            </a:fld>
            <a:endParaRPr lang="en-US"/>
          </a:p>
        </p:txBody>
      </p:sp>
    </p:spTree>
    <p:extLst>
      <p:ext uri="{BB962C8B-B14F-4D97-AF65-F5344CB8AC3E}">
        <p14:creationId xmlns:p14="http://schemas.microsoft.com/office/powerpoint/2010/main" val="351607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96667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jpe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 Id="rId4" Type="http://schemas.openxmlformats.org/officeDocument/2006/relationships/image" Target="../media/image43.emf"/></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‹Nr.›</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‹Nr.›</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8758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4/24/19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‹Nr.›</a:t>
            </a:fld>
            <a:endParaRPr lang="en-US"/>
          </a:p>
        </p:txBody>
      </p:sp>
    </p:spTree>
    <p:extLst>
      <p:ext uri="{BB962C8B-B14F-4D97-AF65-F5344CB8AC3E}">
        <p14:creationId xmlns:p14="http://schemas.microsoft.com/office/powerpoint/2010/main" val="3531689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4/24/19</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‹Nr.›</a:t>
            </a:fld>
            <a:endParaRPr lang="en-US"/>
          </a:p>
        </p:txBody>
      </p:sp>
    </p:spTree>
    <p:extLst>
      <p:ext uri="{BB962C8B-B14F-4D97-AF65-F5344CB8AC3E}">
        <p14:creationId xmlns:p14="http://schemas.microsoft.com/office/powerpoint/2010/main" val="34909857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3A6A-F0FA-4025-B216-4E9A76C3F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8B18188-FEB8-493F-A6A4-573962CCF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CAA82E6F-EC4B-4BF8-A854-CCF75E8CE8C1}"/>
              </a:ext>
            </a:extLst>
          </p:cNvPr>
          <p:cNvSpPr>
            <a:spLocks noGrp="1"/>
          </p:cNvSpPr>
          <p:nvPr>
            <p:ph type="dt" sz="half" idx="10"/>
          </p:nvPr>
        </p:nvSpPr>
        <p:spPr/>
        <p:txBody>
          <a:bodyPr/>
          <a:lstStyle/>
          <a:p>
            <a:fld id="{EECF2C54-4B2A-4F1D-86A8-841C970E1CBB}" type="datetimeFigureOut">
              <a:rPr lang="de-DE" smtClean="0"/>
              <a:t>24.04.19</a:t>
            </a:fld>
            <a:endParaRPr lang="de-DE"/>
          </a:p>
        </p:txBody>
      </p:sp>
      <p:sp>
        <p:nvSpPr>
          <p:cNvPr id="5" name="Footer Placeholder 4">
            <a:extLst>
              <a:ext uri="{FF2B5EF4-FFF2-40B4-BE49-F238E27FC236}">
                <a16:creationId xmlns:a16="http://schemas.microsoft.com/office/drawing/2014/main" id="{2F8E3FA7-EAA0-4038-8C32-74011FA7266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BD2E867-98BA-4BB7-A0F1-2950128DE1F1}"/>
              </a:ext>
            </a:extLst>
          </p:cNvPr>
          <p:cNvSpPr>
            <a:spLocks noGrp="1"/>
          </p:cNvSpPr>
          <p:nvPr>
            <p:ph type="sldNum" sz="quarter" idx="12"/>
          </p:nvPr>
        </p:nvSpPr>
        <p:spPr/>
        <p:txBody>
          <a:bodyPr/>
          <a:lstStyle/>
          <a:p>
            <a:fld id="{F337F1E4-62AC-4E93-9458-C641F902145E}" type="slidenum">
              <a:rPr lang="de-DE" smtClean="0"/>
              <a:t>‹Nr.›</a:t>
            </a:fld>
            <a:endParaRPr lang="de-DE"/>
          </a:p>
        </p:txBody>
      </p:sp>
    </p:spTree>
    <p:extLst>
      <p:ext uri="{BB962C8B-B14F-4D97-AF65-F5344CB8AC3E}">
        <p14:creationId xmlns:p14="http://schemas.microsoft.com/office/powerpoint/2010/main" val="26357643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‹Nr.›</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‹Nr.›</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cstate="email">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‹Nr.›</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‹Nr.›</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‹Nr.›</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19ABF58-4121-A84B-BA19-F4707115D00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tretch>
            <a:fillRect/>
          </a:stretch>
        </p:blipFill>
        <p:spPr>
          <a:xfrm>
            <a:off x="864" y="0"/>
            <a:ext cx="12190270" cy="6870694"/>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2285441"/>
            <a:ext cx="12190270" cy="4585253"/>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‹Nr.›</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‹Nr.›</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4/24/19</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cSld>
  <p:clrMapOvr>
    <a:masterClrMapping/>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‹Nr.›</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4/24/19</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‹Nr.›</a:t>
            </a:fld>
            <a:endParaRPr lang="en-US">
              <a:solidFill>
                <a:srgbClr val="000000">
                  <a:tint val="75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‹Nr.›</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06250" y="484298"/>
            <a:ext cx="6822760"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FFFFFF"/>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0703" y="5782138"/>
            <a:ext cx="7056143" cy="1075862"/>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theme" Target="../theme/theme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19" Type="http://schemas.openxmlformats.org/officeDocument/2006/relationships/image" Target="../media/image12.emf"/><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image" Target="../media/image36.png"/><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12.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theme" Target="../theme/theme13.xml"/><Relationship Id="rId8" Type="http://schemas.openxmlformats.org/officeDocument/2006/relationships/slideLayout" Target="../slideLayouts/slideLayout2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1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2.emf"/><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77.xml"/><Relationship Id="rId61" Type="http://schemas.openxmlformats.org/officeDocument/2006/relationships/tags" Target="../tags/tag31.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theme" Target="../theme/theme4.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80.xml"/><Relationship Id="rId51" Type="http://schemas.openxmlformats.org/officeDocument/2006/relationships/tags" Target="../tags/tag21.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92.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82.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12.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theme" Target="../theme/theme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image" Target="../media/image12.emf"/><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theme" Target="../theme/theme6.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image" Target="../media/image12.emf"/><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theme" Target="../theme/theme7.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theme" Target="../theme/theme8.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image" Target="../media/image12.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image" Target="../media/image12.emf"/><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‹Nr.›</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‹Nr.›</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3673" r:id="rId27"/>
    <p:sldLayoutId id="2147483674" r:id="rId28"/>
    <p:sldLayoutId id="2147483675" r:id="rId29"/>
    <p:sldLayoutId id="2147483676" r:id="rId30"/>
    <p:sldLayoutId id="2147483677" r:id="rId31"/>
    <p:sldLayoutId id="2147483678" r:id="rId32"/>
    <p:sldLayoutId id="2147483679" r:id="rId33"/>
    <p:sldLayoutId id="2147484245" r:id="rId34"/>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6" r:id="rId19"/>
    <p:sldLayoutId id="2147483897" r:id="rId20"/>
    <p:sldLayoutId id="2147484246" r:id="rId21"/>
    <p:sldLayoutId id="2147484248" r:id="rId22"/>
    <p:sldLayoutId id="2147484249" r:id="rId23"/>
    <p:sldLayoutId id="2147484251" r:id="rId24"/>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0.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9.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0.xml"/></Relationships>
</file>

<file path=ppt/slides/_rels/slide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8.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9.xml"/><Relationship Id="rId1" Type="http://schemas.openxmlformats.org/officeDocument/2006/relationships/tags" Target="../tags/tag40.xml"/><Relationship Id="rId4" Type="http://schemas.openxmlformats.org/officeDocument/2006/relationships/hyperlink" Target="https://azure.microsoft.com/en-us/updates/pod-security-policy-for-azure-kubernetes-service-aks-is-now-available-in-preview/"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9.xml"/><Relationship Id="rId1" Type="http://schemas.openxmlformats.org/officeDocument/2006/relationships/tags" Target="../tags/tag41.xml"/><Relationship Id="rId4" Type="http://schemas.openxmlformats.org/officeDocument/2006/relationships/hyperlink" Target="https://github.com/ahmetb/kubernetes-network-policy-recip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0.xml"/></Relationships>
</file>

<file path=ppt/slides/_rels/slide3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owasp.org/index.php/Category:OWASP_ModSecurity_Core_Rule_Set_Project" TargetMode="External"/><Relationship Id="rId1" Type="http://schemas.openxmlformats.org/officeDocument/2006/relationships/slideLayout" Target="../slideLayouts/slideLayout1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60.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68.pn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60.xml"/><Relationship Id="rId6" Type="http://schemas.openxmlformats.org/officeDocument/2006/relationships/image" Target="../media/image71.png"/><Relationship Id="rId11" Type="http://schemas.openxmlformats.org/officeDocument/2006/relationships/image" Target="../media/image78.png"/><Relationship Id="rId5" Type="http://schemas.openxmlformats.org/officeDocument/2006/relationships/image" Target="../media/image73.svg"/><Relationship Id="rId10" Type="http://schemas.openxmlformats.org/officeDocument/2006/relationships/image" Target="../media/image77.svg"/><Relationship Id="rId4" Type="http://schemas.openxmlformats.org/officeDocument/2006/relationships/image" Target="../media/image72.png"/><Relationship Id="rId9"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8.png"/><Relationship Id="rId7"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59.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81.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59.xml"/><Relationship Id="rId6" Type="http://schemas.openxmlformats.org/officeDocument/2006/relationships/image" Target="../media/image82.png"/><Relationship Id="rId5" Type="http://schemas.openxmlformats.org/officeDocument/2006/relationships/image" Target="../media/image73.sv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SA-OCP-GER/unicorn" TargetMode="External"/><Relationship Id="rId2" Type="http://schemas.openxmlformats.org/officeDocument/2006/relationships/hyperlink" Target="https://github.com/CSA-OCP-GER/phoenix" TargetMode="External"/><Relationship Id="rId1" Type="http://schemas.openxmlformats.org/officeDocument/2006/relationships/slideLayout" Target="../slideLayouts/slideLayout190.xml"/><Relationship Id="rId6" Type="http://schemas.openxmlformats.org/officeDocument/2006/relationships/image" Target="../media/image54.tiff"/><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8.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1.xml"/><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9.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image" Target="../media/image91.png"/><Relationship Id="rId1" Type="http://schemas.openxmlformats.org/officeDocument/2006/relationships/slideLayout" Target="../slideLayouts/slideLayout1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0.xml"/></Relationships>
</file>

<file path=ppt/slides/_rels/slide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258.xml"/><Relationship Id="rId5" Type="http://schemas.openxmlformats.org/officeDocument/2006/relationships/image" Target="../media/image57.png"/><Relationship Id="rId4" Type="http://schemas.openxmlformats.org/officeDocument/2006/relationships/image" Target="../media/image5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8.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160.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160.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1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8.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Azure/kube-advisor" TargetMode="External"/><Relationship Id="rId2" Type="http://schemas.openxmlformats.org/officeDocument/2006/relationships/notesSlide" Target="../notesSlides/notesSlide42.xml"/><Relationship Id="rId1" Type="http://schemas.openxmlformats.org/officeDocument/2006/relationships/slideLayout" Target="../slideLayouts/slideLayout159.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weaveworks/kured" TargetMode="External"/><Relationship Id="rId2" Type="http://schemas.openxmlformats.org/officeDocument/2006/relationships/notesSlide" Target="../notesSlides/notesSlide43.xml"/><Relationship Id="rId1" Type="http://schemas.openxmlformats.org/officeDocument/2006/relationships/slideLayout" Target="../slideLayouts/slideLayout159.xml"/><Relationship Id="rId5" Type="http://schemas.openxmlformats.org/officeDocument/2006/relationships/hyperlink" Target="https://github.com/aquasecurity/kube-hunter/" TargetMode="External"/><Relationship Id="rId4" Type="http://schemas.openxmlformats.org/officeDocument/2006/relationships/hyperlink" Target="https://github.com/aquasecurity/kube-bench"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150.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96.png"/><Relationship Id="rId7" Type="http://schemas.openxmlformats.org/officeDocument/2006/relationships/image" Target="../media/image100.sv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59.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svg"/><Relationship Id="rId9" Type="http://schemas.openxmlformats.org/officeDocument/2006/relationships/image" Target="../media/image102.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9.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1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aka.ms/aks-oct18hh-fb" TargetMode="External"/><Relationship Id="rId1" Type="http://schemas.openxmlformats.org/officeDocument/2006/relationships/slideLayout" Target="../slideLayouts/slideLayout150.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Advanced </a:t>
            </a:r>
            <a:r>
              <a:rPr lang="en-US" sz="4800" spc="0" dirty="0">
                <a:ln w="0"/>
                <a:solidFill>
                  <a:schemeClr val="tx1"/>
                </a:solidFill>
                <a:effectLst>
                  <a:outerShdw blurRad="38100" dist="19050" dir="2700000" algn="tl" rotWithShape="0">
                    <a:schemeClr val="dk1">
                      <a:alpha val="40000"/>
                    </a:schemeClr>
                  </a:outerShdw>
                </a:effectLst>
              </a:rPr>
              <a:t>Kubernetes</a:t>
            </a:r>
            <a:r>
              <a:rPr lang="en-US" sz="48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Bootcamp</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b="1" i="1"/>
              <a:t>Professionalize your container enterprise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101851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Kubernetes can be configured to use AAD for user access</a:t>
            </a:r>
          </a:p>
          <a:p>
            <a:r>
              <a:rPr lang="en-US" dirty="0"/>
              <a:t>Authentication is provided via OpenID Connect (AAD token)</a:t>
            </a:r>
          </a:p>
          <a:p>
            <a:r>
              <a:rPr lang="en-US" dirty="0"/>
              <a:t>Can be enabled during cluster creation</a:t>
            </a:r>
          </a:p>
          <a:p>
            <a:r>
              <a:rPr lang="en-US" dirty="0"/>
              <a:t>“Federated login” / guest users from another directory are not supported</a:t>
            </a:r>
          </a:p>
          <a:p>
            <a:r>
              <a:rPr lang="en-US" dirty="0"/>
              <a:t>In combination with K8s RBAC, users and groups in AAD can be allowed to access resources in your cluster</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AAD Integration</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871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Cluster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Developer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a:stCxn id="11" idx="2"/>
            <a:endCxn id="50" idx="2"/>
          </p:cNvCxnSpPr>
          <p:nvPr/>
        </p:nvCxnSpPr>
        <p:spPr>
          <a:xfrm rot="5400000" flipH="1">
            <a:off x="7923493" y="3381936"/>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Developer performs action w/ AAD token.</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a:t>
            </a:r>
            <a:r>
              <a:rPr lang="en-US" sz="1600" b="0" i="1" spc="0" err="1">
                <a:solidFill>
                  <a:srgbClr val="0078D4"/>
                </a:solidFill>
                <a:latin typeface="Segoe UI" panose="020B0502040204020203" pitchFamily="34" charset="0"/>
              </a:rPr>
              <a:t>kubectl</a:t>
            </a:r>
            <a:r>
              <a:rPr lang="en-US" sz="1600" b="0" i="1" spc="0">
                <a:solidFill>
                  <a:srgbClr val="0078D4"/>
                </a:solidFill>
                <a:latin typeface="Segoe UI" panose="020B0502040204020203" pitchFamily="34" charset="0"/>
              </a:rPr>
              <a:t> create pod</a:t>
            </a: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validates token with AAD and fetches the Developer’s AAD Groups</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Dev Team A, App Group B</a:t>
            </a:r>
          </a:p>
        </p:txBody>
      </p:sp>
      <p:sp>
        <p:nvSpPr>
          <p:cNvPr id="43" name="Oval 42">
            <a:extLst>
              <a:ext uri="{FF2B5EF4-FFF2-40B4-BE49-F238E27FC236}">
                <a16:creationId xmlns:a16="http://schemas.microsoft.com/office/drawing/2014/main" id="{907E85A7-2441-40BC-AB54-458809BDFF8C}"/>
              </a:ext>
            </a:extLst>
          </p:cNvPr>
          <p:cNvSpPr/>
          <p:nvPr/>
        </p:nvSpPr>
        <p:spPr bwMode="auto">
          <a:xfrm>
            <a:off x="6993371" y="32978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8223800" y="399888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8636082" y="46325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6" name="Oval 45">
            <a:extLst>
              <a:ext uri="{FF2B5EF4-FFF2-40B4-BE49-F238E27FC236}">
                <a16:creationId xmlns:a16="http://schemas.microsoft.com/office/drawing/2014/main" id="{E718CBC2-936B-47EB-891D-F6A27F70F510}"/>
              </a:ext>
            </a:extLst>
          </p:cNvPr>
          <p:cNvSpPr/>
          <p:nvPr/>
        </p:nvSpPr>
        <p:spPr bwMode="auto">
          <a:xfrm>
            <a:off x="8086640" y="548658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a:endCxn id="23" idx="3"/>
          </p:cNvCxnSpPr>
          <p:nvPr/>
        </p:nvCxnSpPr>
        <p:spPr>
          <a:xfrm rot="16200000" flipV="1">
            <a:off x="8667465" y="3302947"/>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9811876" y="3632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7" name="Title 16">
            <a:extLst>
              <a:ext uri="{FF2B5EF4-FFF2-40B4-BE49-F238E27FC236}">
                <a16:creationId xmlns:a16="http://schemas.microsoft.com/office/drawing/2014/main" id="{835663A8-DAB5-4D95-A133-DEF06B848E6F}"/>
              </a:ext>
            </a:extLst>
          </p:cNvPr>
          <p:cNvSpPr txBox="1">
            <a:spLocks/>
          </p:cNvSpPr>
          <p:nvPr/>
        </p:nvSpPr>
        <p:spPr>
          <a:xfrm>
            <a:off x="581150" y="5412101"/>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5"/>
            </a:pPr>
            <a:r>
              <a:rPr lang="en-US">
                <a:latin typeface="Segoe UI" panose="020B0502040204020203" pitchFamily="34" charset="0"/>
              </a:rPr>
              <a:t>Kubernetes RBAC and cluster policies are applied</a:t>
            </a:r>
          </a:p>
        </p:txBody>
      </p:sp>
      <p:sp>
        <p:nvSpPr>
          <p:cNvPr id="71" name="Title 16">
            <a:extLst>
              <a:ext uri="{FF2B5EF4-FFF2-40B4-BE49-F238E27FC236}">
                <a16:creationId xmlns:a16="http://schemas.microsoft.com/office/drawing/2014/main" id="{5A5FEC1E-179D-4F5C-A713-FBD561C6D164}"/>
              </a:ext>
            </a:extLst>
          </p:cNvPr>
          <p:cNvSpPr txBox="1">
            <a:spLocks/>
          </p:cNvSpPr>
          <p:nvPr/>
        </p:nvSpPr>
        <p:spPr>
          <a:xfrm>
            <a:off x="618387" y="6104074"/>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6"/>
            </a:pPr>
            <a:r>
              <a:rPr lang="en-US">
                <a:latin typeface="Segoe UI" panose="020B0502040204020203" pitchFamily="34" charset="0"/>
              </a:rPr>
              <a:t>Request is successful or not based on the previous validation</a:t>
            </a:r>
          </a:p>
        </p:txBody>
      </p:sp>
      <p:sp>
        <p:nvSpPr>
          <p:cNvPr id="72" name="Oval 71">
            <a:extLst>
              <a:ext uri="{FF2B5EF4-FFF2-40B4-BE49-F238E27FC236}">
                <a16:creationId xmlns:a16="http://schemas.microsoft.com/office/drawing/2014/main" id="{4C68FABD-E62B-49E9-BFCB-3788CDBF0497}"/>
              </a:ext>
            </a:extLst>
          </p:cNvPr>
          <p:cNvSpPr/>
          <p:nvPr/>
        </p:nvSpPr>
        <p:spPr bwMode="auto">
          <a:xfrm>
            <a:off x="10191365" y="49581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11382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500"/>
                                        <p:tgtEl>
                                          <p:spTgt spid="7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46" grpId="0" animBg="1"/>
      <p:bldP spid="66" grpId="0" animBg="1"/>
      <p:bldP spid="67" grpId="0"/>
      <p:bldP spid="71" grpId="0"/>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Azure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Administrator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3"/>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p:cNvCxnSpPr>
          <p:nvPr/>
        </p:nvCxnSpPr>
        <p:spPr>
          <a:xfrm rot="5400000" flipH="1">
            <a:off x="7923492" y="3381935"/>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cxnSpLocks/>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Administrator fetches the admin </a:t>
            </a:r>
            <a:r>
              <a:rPr lang="en-US" sz="1600" b="0" spc="0" err="1">
                <a:solidFill>
                  <a:srgbClr val="0078D4"/>
                </a:solidFill>
                <a:latin typeface="Segoe UI" panose="020B0502040204020203" pitchFamily="34" charset="0"/>
              </a:rPr>
              <a:t>kubeconfig</a:t>
            </a:r>
            <a:r>
              <a:rPr lang="en-US" sz="1600" b="0" spc="0">
                <a:solidFill>
                  <a:srgbClr val="0078D4"/>
                </a:solidFill>
                <a:latin typeface="Segoe UI" panose="020B0502040204020203" pitchFamily="34" charset="0"/>
              </a:rPr>
              <a:t> and configures RBAC roles and bindings </a:t>
            </a:r>
            <a:br>
              <a:rPr lang="en-US" sz="1600" b="0" spc="0">
                <a:solidFill>
                  <a:srgbClr val="0078D4"/>
                </a:solidFill>
                <a:latin typeface="Segoe UI" panose="020B0502040204020203" pitchFamily="34" charset="0"/>
              </a:rPr>
            </a:br>
            <a:endParaRPr lang="en-US" sz="1600" b="0" i="1" spc="0">
              <a:solidFill>
                <a:srgbClr val="0078D4"/>
              </a:solidFill>
              <a:latin typeface="Segoe UI" panose="020B0502040204020203" pitchFamily="34" charset="0"/>
            </a:endParaRP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Developer fetches the user </a:t>
            </a:r>
            <a:r>
              <a:rPr lang="en-US" sz="1600" b="0" spc="0" err="1">
                <a:solidFill>
                  <a:srgbClr val="0078D4"/>
                </a:solidFill>
                <a:latin typeface="Segoe UI" panose="020B0502040204020203" pitchFamily="34" charset="0"/>
              </a:rPr>
              <a:t>kubeconfig</a:t>
            </a:r>
            <a:endParaRPr lang="en-US" sz="1600" b="0" spc="0">
              <a:solidFill>
                <a:srgbClr val="0078D4"/>
              </a:solidFill>
              <a:latin typeface="Segoe UI" panose="020B0502040204020203" pitchFamily="34" charset="0"/>
            </a:endParaRPr>
          </a:p>
        </p:txBody>
      </p:sp>
      <p:sp>
        <p:nvSpPr>
          <p:cNvPr id="43" name="Oval 42">
            <a:extLst>
              <a:ext uri="{FF2B5EF4-FFF2-40B4-BE49-F238E27FC236}">
                <a16:creationId xmlns:a16="http://schemas.microsoft.com/office/drawing/2014/main" id="{907E85A7-2441-40BC-AB54-458809BDFF8C}"/>
              </a:ext>
            </a:extLst>
          </p:cNvPr>
          <p:cNvSpPr/>
          <p:nvPr/>
        </p:nvSpPr>
        <p:spPr bwMode="auto">
          <a:xfrm>
            <a:off x="9833821" y="22322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10108141" y="293460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11029562" y="36640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p:cNvCxnSpPr>
          <p:nvPr/>
        </p:nvCxnSpPr>
        <p:spPr>
          <a:xfrm rot="16200000" flipV="1">
            <a:off x="8747177" y="3382659"/>
            <a:ext cx="756587"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8142787" y="610407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7" name="Group 46">
            <a:extLst>
              <a:ext uri="{FF2B5EF4-FFF2-40B4-BE49-F238E27FC236}">
                <a16:creationId xmlns:a16="http://schemas.microsoft.com/office/drawing/2014/main" id="{33AD9CE4-3316-4AEB-B68E-8A3A7D41A0A2}"/>
              </a:ext>
            </a:extLst>
          </p:cNvPr>
          <p:cNvGrpSpPr/>
          <p:nvPr/>
        </p:nvGrpSpPr>
        <p:grpSpPr>
          <a:xfrm>
            <a:off x="10561748" y="1753171"/>
            <a:ext cx="822960" cy="1184981"/>
            <a:chOff x="4564392" y="2095596"/>
            <a:chExt cx="822960" cy="1184981"/>
          </a:xfrm>
        </p:grpSpPr>
        <p:sp>
          <p:nvSpPr>
            <p:cNvPr id="54" name="Title 1">
              <a:extLst>
                <a:ext uri="{FF2B5EF4-FFF2-40B4-BE49-F238E27FC236}">
                  <a16:creationId xmlns:a16="http://schemas.microsoft.com/office/drawing/2014/main" id="{4420A9A7-189E-4ECC-8719-9A2207002B61}"/>
                </a:ext>
              </a:extLst>
            </p:cNvPr>
            <p:cNvSpPr txBox="1">
              <a:spLocks/>
            </p:cNvSpPr>
            <p:nvPr/>
          </p:nvSpPr>
          <p:spPr>
            <a:xfrm>
              <a:off x="4571365" y="2095596"/>
              <a:ext cx="81383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Administrator</a:t>
              </a:r>
            </a:p>
          </p:txBody>
        </p:sp>
        <p:sp>
          <p:nvSpPr>
            <p:cNvPr id="55" name="Rectangle: Rounded Corners 54">
              <a:extLst>
                <a:ext uri="{FF2B5EF4-FFF2-40B4-BE49-F238E27FC236}">
                  <a16:creationId xmlns:a16="http://schemas.microsoft.com/office/drawing/2014/main" id="{BED1B36F-7102-47F9-80C9-939EF418BA4A}"/>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2A64D273-95F7-43C7-A10F-251F0927082E}"/>
                </a:ext>
              </a:extLst>
            </p:cNvPr>
            <p:cNvGrpSpPr/>
            <p:nvPr/>
          </p:nvGrpSpPr>
          <p:grpSpPr>
            <a:xfrm>
              <a:off x="4735102" y="2599921"/>
              <a:ext cx="481540" cy="538353"/>
              <a:chOff x="4937274" y="2450177"/>
              <a:chExt cx="481540" cy="538353"/>
            </a:xfrm>
          </p:grpSpPr>
          <p:sp>
            <p:nvSpPr>
              <p:cNvPr id="57" name="Freeform: Shape 56">
                <a:extLst>
                  <a:ext uri="{FF2B5EF4-FFF2-40B4-BE49-F238E27FC236}">
                    <a16:creationId xmlns:a16="http://schemas.microsoft.com/office/drawing/2014/main" id="{2DA425A3-0BBC-4D1D-B1B3-82039D978194}"/>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people_4" title="Icon of a person">
                <a:extLst>
                  <a:ext uri="{FF2B5EF4-FFF2-40B4-BE49-F238E27FC236}">
                    <a16:creationId xmlns:a16="http://schemas.microsoft.com/office/drawing/2014/main" id="{93E65813-1E9D-4818-9733-A017C17776B6}"/>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60" name="Connector: Elbow 59">
            <a:extLst>
              <a:ext uri="{FF2B5EF4-FFF2-40B4-BE49-F238E27FC236}">
                <a16:creationId xmlns:a16="http://schemas.microsoft.com/office/drawing/2014/main" id="{1E313755-5868-4083-BE1C-2EBAA2435238}"/>
              </a:ext>
            </a:extLst>
          </p:cNvPr>
          <p:cNvCxnSpPr>
            <a:cxnSpLocks/>
            <a:stCxn id="55" idx="1"/>
          </p:cNvCxnSpPr>
          <p:nvPr/>
        </p:nvCxnSpPr>
        <p:spPr>
          <a:xfrm rot="10800000" flipV="1">
            <a:off x="8539480" y="2526672"/>
            <a:ext cx="2022268" cy="557990"/>
          </a:xfrm>
          <a:prstGeom prst="bentConnector3">
            <a:avLst>
              <a:gd name="adj1" fmla="val 6776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A27C8E0-50A0-4270-8CB1-EA6FD1D5FE9E}"/>
              </a:ext>
            </a:extLst>
          </p:cNvPr>
          <p:cNvCxnSpPr>
            <a:cxnSpLocks/>
          </p:cNvCxnSpPr>
          <p:nvPr/>
        </p:nvCxnSpPr>
        <p:spPr>
          <a:xfrm flipV="1">
            <a:off x="8548443" y="2781690"/>
            <a:ext cx="2013305" cy="508387"/>
          </a:xfrm>
          <a:prstGeom prst="bentConnector3">
            <a:avLst>
              <a:gd name="adj1" fmla="val 7530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855A1C5-CBB6-4C88-8AEE-8B5DD2ED30E2}"/>
              </a:ext>
            </a:extLst>
          </p:cNvPr>
          <p:cNvGrpSpPr/>
          <p:nvPr/>
        </p:nvGrpSpPr>
        <p:grpSpPr>
          <a:xfrm>
            <a:off x="9335884" y="2910074"/>
            <a:ext cx="417207" cy="570971"/>
            <a:chOff x="6619731" y="5063333"/>
            <a:chExt cx="417207" cy="570971"/>
          </a:xfrm>
        </p:grpSpPr>
        <p:sp>
          <p:nvSpPr>
            <p:cNvPr id="63" name="Rectangle: Rounded Corners 62">
              <a:extLst>
                <a:ext uri="{FF2B5EF4-FFF2-40B4-BE49-F238E27FC236}">
                  <a16:creationId xmlns:a16="http://schemas.microsoft.com/office/drawing/2014/main" id="{55796DBE-52A2-41AA-8D8F-E6D2BC001A3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4" name="TagLegacy_E1CB" title="Icon of a shopping tag">
              <a:extLst>
                <a:ext uri="{FF2B5EF4-FFF2-40B4-BE49-F238E27FC236}">
                  <a16:creationId xmlns:a16="http://schemas.microsoft.com/office/drawing/2014/main" id="{14469241-3BD8-48E7-A7E9-BF75899E219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Title 1">
              <a:extLst>
                <a:ext uri="{FF2B5EF4-FFF2-40B4-BE49-F238E27FC236}">
                  <a16:creationId xmlns:a16="http://schemas.microsoft.com/office/drawing/2014/main" id="{91B8B4D5-6540-443C-9191-EE73ACBDA23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cxnSp>
        <p:nvCxnSpPr>
          <p:cNvPr id="70" name="Connector: Elbow 69">
            <a:extLst>
              <a:ext uri="{FF2B5EF4-FFF2-40B4-BE49-F238E27FC236}">
                <a16:creationId xmlns:a16="http://schemas.microsoft.com/office/drawing/2014/main" id="{C3F78A71-0ECE-450F-9668-976EF880D74D}"/>
              </a:ext>
            </a:extLst>
          </p:cNvPr>
          <p:cNvCxnSpPr>
            <a:cxnSpLocks/>
            <a:endCxn id="55" idx="2"/>
          </p:cNvCxnSpPr>
          <p:nvPr/>
        </p:nvCxnSpPr>
        <p:spPr>
          <a:xfrm rot="5400000" flipH="1" flipV="1">
            <a:off x="9753093" y="3316961"/>
            <a:ext cx="1598944" cy="841326"/>
          </a:xfrm>
          <a:prstGeom prst="bentConnector3">
            <a:avLst>
              <a:gd name="adj1" fmla="val 573"/>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26827C2-30CF-42CE-8C73-59BD6BE84106}"/>
              </a:ext>
            </a:extLst>
          </p:cNvPr>
          <p:cNvCxnSpPr>
            <a:cxnSpLocks/>
          </p:cNvCxnSpPr>
          <p:nvPr/>
        </p:nvCxnSpPr>
        <p:spPr>
          <a:xfrm>
            <a:off x="6206953" y="4804482"/>
            <a:ext cx="3915986" cy="143355"/>
          </a:xfrm>
          <a:prstGeom prst="bentConnector5">
            <a:avLst>
              <a:gd name="adj1" fmla="val -37"/>
              <a:gd name="adj2" fmla="val 1161576"/>
              <a:gd name="adj3" fmla="val 1058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E43FB5-23E0-42F6-A48D-42D0A53AB7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945" y="1664252"/>
            <a:ext cx="4206162" cy="432341"/>
          </a:xfrm>
          <a:prstGeom prst="rect">
            <a:avLst/>
          </a:prstGeom>
        </p:spPr>
      </p:pic>
      <p:pic>
        <p:nvPicPr>
          <p:cNvPr id="5" name="Picture 4">
            <a:extLst>
              <a:ext uri="{FF2B5EF4-FFF2-40B4-BE49-F238E27FC236}">
                <a16:creationId xmlns:a16="http://schemas.microsoft.com/office/drawing/2014/main" id="{08CFE71D-89C1-4051-9951-59DBD9848D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07679" y="2147319"/>
            <a:ext cx="3966494" cy="383621"/>
          </a:xfrm>
          <a:prstGeom prst="rect">
            <a:avLst/>
          </a:prstGeom>
        </p:spPr>
      </p:pic>
    </p:spTree>
    <p:extLst>
      <p:ext uri="{BB962C8B-B14F-4D97-AF65-F5344CB8AC3E}">
        <p14:creationId xmlns:p14="http://schemas.microsoft.com/office/powerpoint/2010/main" val="120195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25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4BE43319-590A-4C4E-A02B-E28C37BBF739}"/>
              </a:ext>
            </a:extLst>
          </p:cNvPr>
          <p:cNvSpPr txBox="1">
            <a:spLocks/>
          </p:cNvSpPr>
          <p:nvPr/>
        </p:nvSpPr>
        <p:spPr>
          <a:xfrm>
            <a:off x="721552" y="1434368"/>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11" name="Text Placeholder 4">
            <a:extLst>
              <a:ext uri="{FF2B5EF4-FFF2-40B4-BE49-F238E27FC236}">
                <a16:creationId xmlns:a16="http://schemas.microsoft.com/office/drawing/2014/main" id="{2A31271B-39F7-4331-B4EA-1B3C756C122B}"/>
              </a:ext>
            </a:extLst>
          </p:cNvPr>
          <p:cNvSpPr txBox="1">
            <a:spLocks/>
          </p:cNvSpPr>
          <p:nvPr/>
        </p:nvSpPr>
        <p:spPr>
          <a:xfrm>
            <a:off x="6096000" y="1434369"/>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dirty="0"/>
              <a:t>Roles / Role-Bindings</a:t>
            </a:r>
          </a:p>
        </p:txBody>
      </p:sp>
      <p:sp>
        <p:nvSpPr>
          <p:cNvPr id="4" name="Rectangle 3">
            <a:extLst>
              <a:ext uri="{FF2B5EF4-FFF2-40B4-BE49-F238E27FC236}">
                <a16:creationId xmlns:a16="http://schemas.microsoft.com/office/drawing/2014/main" id="{B8514D03-0A8C-4FE7-BEE9-E9AE846442E8}"/>
              </a:ext>
            </a:extLst>
          </p:cNvPr>
          <p:cNvSpPr/>
          <p:nvPr/>
        </p:nvSpPr>
        <p:spPr>
          <a:xfrm>
            <a:off x="838200" y="1804579"/>
            <a:ext cx="5066543" cy="5001369"/>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rbac.authorization.k8s.io/v1beta1</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labels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kubernetes.io/cluster-service</a:t>
            </a:r>
            <a:r>
              <a:rPr lang="en-US" sz="1100">
                <a:solidFill>
                  <a:srgbClr val="000000"/>
                </a:solidFill>
                <a:latin typeface="Consolas" panose="020B0609020204030204" pitchFamily="49" charset="0"/>
              </a:rPr>
              <a:t>: </a:t>
            </a:r>
            <a:r>
              <a:rPr lang="en-US" sz="1100">
                <a:solidFill>
                  <a:srgbClr val="A31515"/>
                </a:solidFill>
                <a:latin typeface="Consolas" panose="020B0609020204030204" pitchFamily="49" charset="0"/>
              </a:rPr>
              <a:t>"true"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rules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extensions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apps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deployments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update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A31515"/>
                </a:solidFill>
                <a:latin typeface="Consolas" panose="020B0609020204030204" pitchFamily="49" charset="0"/>
              </a:rPr>
              <a: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events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namespaces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nodes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pods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endParaRPr lang="en-US" sz="1100" b="0">
              <a:solidFill>
                <a:srgbClr val="000000"/>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B1E22C6-39BC-414F-9EEC-B9D26D153857}"/>
              </a:ext>
            </a:extLst>
          </p:cNvPr>
          <p:cNvSpPr>
            <a:spLocks noGrp="1"/>
          </p:cNvSpPr>
          <p:nvPr>
            <p:ph idx="1"/>
          </p:nvPr>
        </p:nvSpPr>
        <p:spPr>
          <a:xfrm>
            <a:off x="838200" y="1489264"/>
            <a:ext cx="3891246" cy="402847"/>
          </a:xfrm>
        </p:spPr>
        <p:txBody>
          <a:bodyPr>
            <a:normAutofit lnSpcReduction="10000"/>
          </a:bodyPr>
          <a:lstStyle/>
          <a:p>
            <a:pPr marL="0" indent="0" defTabSz="896386">
              <a:lnSpc>
                <a:spcPct val="100000"/>
              </a:lnSpc>
              <a:spcBef>
                <a:spcPts val="0"/>
              </a:spcBef>
              <a:buNone/>
            </a:pPr>
            <a:r>
              <a:rPr lang="en-US" sz="1600" b="1"/>
              <a:t>Setting up a Cluster Role </a:t>
            </a:r>
          </a:p>
        </p:txBody>
      </p:sp>
      <p:sp>
        <p:nvSpPr>
          <p:cNvPr id="6" name="Rectangle 5">
            <a:extLst>
              <a:ext uri="{FF2B5EF4-FFF2-40B4-BE49-F238E27FC236}">
                <a16:creationId xmlns:a16="http://schemas.microsoft.com/office/drawing/2014/main" id="{9726F9FE-1D8C-44CC-9672-2CFFDFD0C2AB}"/>
              </a:ext>
            </a:extLst>
          </p:cNvPr>
          <p:cNvSpPr/>
          <p:nvPr/>
        </p:nvSpPr>
        <p:spPr>
          <a:xfrm>
            <a:off x="6287756" y="1804579"/>
            <a:ext cx="4067370"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User</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"user@contoso.com"</a:t>
            </a:r>
            <a:endParaRPr lang="en-US" sz="1100" b="0">
              <a:solidFill>
                <a:srgbClr val="000000"/>
              </a:solidFill>
              <a:effectLst/>
              <a:highlight>
                <a:srgbClr val="FFFF00"/>
              </a:highlight>
              <a:latin typeface="Consolas" panose="020B0609020204030204" pitchFamily="49" charset="0"/>
            </a:endParaRPr>
          </a:p>
        </p:txBody>
      </p:sp>
      <p:sp>
        <p:nvSpPr>
          <p:cNvPr id="7" name="Content Placeholder 2">
            <a:extLst>
              <a:ext uri="{FF2B5EF4-FFF2-40B4-BE49-F238E27FC236}">
                <a16:creationId xmlns:a16="http://schemas.microsoft.com/office/drawing/2014/main" id="{A5D5252C-7859-44D4-AB5F-A3C0F55EA1AC}"/>
              </a:ext>
            </a:extLst>
          </p:cNvPr>
          <p:cNvSpPr txBox="1">
            <a:spLocks/>
          </p:cNvSpPr>
          <p:nvPr/>
        </p:nvSpPr>
        <p:spPr>
          <a:xfrm>
            <a:off x="6374049" y="1489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user</a:t>
            </a:r>
          </a:p>
        </p:txBody>
      </p:sp>
      <p:sp>
        <p:nvSpPr>
          <p:cNvPr id="9" name="Rectangle 8">
            <a:extLst>
              <a:ext uri="{FF2B5EF4-FFF2-40B4-BE49-F238E27FC236}">
                <a16:creationId xmlns:a16="http://schemas.microsoft.com/office/drawing/2014/main" id="{1E87D4E5-C2DE-46DB-8E9E-DDF34A9282AA}"/>
              </a:ext>
            </a:extLst>
          </p:cNvPr>
          <p:cNvSpPr/>
          <p:nvPr/>
        </p:nvSpPr>
        <p:spPr>
          <a:xfrm>
            <a:off x="6287756" y="4585153"/>
            <a:ext cx="3843312"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Group</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"894656e1-39f8-4bfe-b16a-510f61af6f41"</a:t>
            </a:r>
            <a:endParaRPr lang="en-US" sz="1100" b="0">
              <a:solidFill>
                <a:srgbClr val="000000"/>
              </a:solidFill>
              <a:effectLst/>
              <a:highlight>
                <a:srgbClr val="FFFF00"/>
              </a:highlight>
              <a:latin typeface="Consolas" panose="020B0609020204030204" pitchFamily="49" charset="0"/>
            </a:endParaRPr>
          </a:p>
        </p:txBody>
      </p:sp>
      <p:sp>
        <p:nvSpPr>
          <p:cNvPr id="10" name="Content Placeholder 2">
            <a:extLst>
              <a:ext uri="{FF2B5EF4-FFF2-40B4-BE49-F238E27FC236}">
                <a16:creationId xmlns:a16="http://schemas.microsoft.com/office/drawing/2014/main" id="{7C7230B3-C2DE-4A26-864E-349F16C492F4}"/>
              </a:ext>
            </a:extLst>
          </p:cNvPr>
          <p:cNvSpPr txBox="1">
            <a:spLocks/>
          </p:cNvSpPr>
          <p:nvPr/>
        </p:nvSpPr>
        <p:spPr>
          <a:xfrm>
            <a:off x="6374049" y="4305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group</a:t>
            </a:r>
          </a:p>
        </p:txBody>
      </p:sp>
    </p:spTree>
    <p:extLst>
      <p:ext uri="{BB962C8B-B14F-4D97-AF65-F5344CB8AC3E}">
        <p14:creationId xmlns:p14="http://schemas.microsoft.com/office/powerpoint/2010/main" val="19450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4" grpId="0"/>
      <p:bldP spid="5" grpId="0" build="p"/>
      <p:bldP spid="6" grpId="0"/>
      <p:bldP spid="7"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a:t>Provisioning AD-enabled AKS</a:t>
            </a:r>
          </a:p>
        </p:txBody>
      </p:sp>
      <p:sp>
        <p:nvSpPr>
          <p:cNvPr id="3" name="Content Placeholder 2">
            <a:extLst>
              <a:ext uri="{FF2B5EF4-FFF2-40B4-BE49-F238E27FC236}">
                <a16:creationId xmlns:a16="http://schemas.microsoft.com/office/drawing/2014/main" id="{E8F83E9A-5F47-4E7E-A251-5D209FE51205}"/>
              </a:ext>
            </a:extLst>
          </p:cNvPr>
          <p:cNvSpPr>
            <a:spLocks noGrp="1"/>
          </p:cNvSpPr>
          <p:nvPr>
            <p:ph idx="1"/>
          </p:nvPr>
        </p:nvSpPr>
        <p:spPr/>
        <p:txBody>
          <a:bodyPr>
            <a:normAutofit lnSpcReduction="10000"/>
          </a:bodyPr>
          <a:lstStyle/>
          <a:p>
            <a:pPr marL="0" indent="0" defTabSz="896386">
              <a:lnSpc>
                <a:spcPct val="100000"/>
              </a:lnSpc>
              <a:spcBef>
                <a:spcPts val="0"/>
              </a:spcBef>
              <a:buNone/>
            </a:pPr>
            <a:r>
              <a:rPr lang="en-US" sz="1800" b="1">
                <a:solidFill>
                  <a:schemeClr val="accent1"/>
                </a:solidFill>
                <a:latin typeface="Consolas" charset="0"/>
              </a:rPr>
              <a:t>$ </a:t>
            </a:r>
            <a:r>
              <a:rPr lang="en-US" sz="1800" b="1" err="1">
                <a:solidFill>
                  <a:schemeClr val="accent1"/>
                </a:solidFill>
                <a:latin typeface="Consolas" charset="0"/>
              </a:rPr>
              <a:t>az</a:t>
            </a:r>
            <a:r>
              <a:rPr lang="en-US" sz="1800" b="1">
                <a:solidFill>
                  <a:schemeClr val="accent1"/>
                </a:solidFill>
                <a:latin typeface="Consolas" charset="0"/>
              </a:rPr>
              <a:t> </a:t>
            </a:r>
            <a:r>
              <a:rPr lang="en-US" sz="1800" b="1" err="1">
                <a:solidFill>
                  <a:schemeClr val="accent1"/>
                </a:solidFill>
                <a:latin typeface="Consolas" charset="0"/>
              </a:rPr>
              <a:t>aks</a:t>
            </a:r>
            <a:r>
              <a:rPr lang="en-US" sz="1800" b="1">
                <a:solidFill>
                  <a:schemeClr val="accent1"/>
                </a:solidFill>
                <a:latin typeface="Consolas" charset="0"/>
              </a:rPr>
              <a:t> get-credentials </a:t>
            </a:r>
            <a:r>
              <a:rPr lang="en-US" sz="1800">
                <a:latin typeface="Consolas" charset="0"/>
              </a:rPr>
              <a:t>--resource-group </a:t>
            </a:r>
            <a:r>
              <a:rPr lang="en-US" sz="1800" err="1">
                <a:latin typeface="Consolas" charset="0"/>
              </a:rPr>
              <a:t>myAKSCluster</a:t>
            </a:r>
            <a:r>
              <a:rPr lang="en-US" sz="1800">
                <a:latin typeface="Consolas" charset="0"/>
              </a:rPr>
              <a:t> --name </a:t>
            </a:r>
            <a:r>
              <a:rPr lang="en-US" sz="1800" err="1">
                <a:latin typeface="Consolas" charset="0"/>
              </a:rPr>
              <a:t>myAKSCluster</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solidFill>
                  <a:srgbClr val="4472C4"/>
                </a:solidFill>
                <a:latin typeface="Consolas" charset="0"/>
              </a:rPr>
              <a:t>$ </a:t>
            </a:r>
            <a:r>
              <a:rPr lang="en-US" sz="1800" b="1" err="1">
                <a:solidFill>
                  <a:srgbClr val="4472C4"/>
                </a:solidFill>
                <a:latin typeface="Consolas" charset="0"/>
              </a:rPr>
              <a:t>kubectl</a:t>
            </a:r>
            <a:r>
              <a:rPr lang="en-US" sz="1800" b="1">
                <a:solidFill>
                  <a:srgbClr val="4472C4"/>
                </a:solidFill>
                <a:latin typeface="Consolas" charset="0"/>
              </a:rPr>
              <a:t> </a:t>
            </a:r>
            <a:r>
              <a:rPr lang="en-US" sz="1800">
                <a:latin typeface="Consolas" charset="0"/>
              </a:rPr>
              <a:t>get nodes</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i="1">
                <a:solidFill>
                  <a:schemeClr val="accent4">
                    <a:lumMod val="75000"/>
                  </a:schemeClr>
                </a:solidFill>
                <a:latin typeface="Consolas" charset="0"/>
              </a:rPr>
              <a:t>To sign in, use a web browser to open the page https://microsoft.com/devicelogin and enter the code BUJHWDGNL to authenticate.</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latin typeface="Consolas" charset="0"/>
              </a:rPr>
              <a:t>NAME                       STATUS    ROLES     AGE       VERSION</a:t>
            </a:r>
          </a:p>
          <a:p>
            <a:pPr marL="0" indent="0" defTabSz="896386">
              <a:lnSpc>
                <a:spcPct val="100000"/>
              </a:lnSpc>
              <a:spcBef>
                <a:spcPts val="0"/>
              </a:spcBef>
              <a:buNone/>
            </a:pPr>
            <a:r>
              <a:rPr lang="en-US" sz="1800">
                <a:latin typeface="Consolas" charset="0"/>
              </a:rPr>
              <a:t>aks-nodepool1-42032720-0   Ready     agent     1h        v1.9.6</a:t>
            </a:r>
          </a:p>
          <a:p>
            <a:pPr marL="0" indent="0" defTabSz="896386">
              <a:lnSpc>
                <a:spcPct val="100000"/>
              </a:lnSpc>
              <a:spcBef>
                <a:spcPts val="0"/>
              </a:spcBef>
              <a:buNone/>
            </a:pPr>
            <a:r>
              <a:rPr lang="en-US" sz="1800">
                <a:latin typeface="Consolas" charset="0"/>
              </a:rPr>
              <a:t>aks-nodepool1-42032720-1   Ready     agent     1h        v1.9.6</a:t>
            </a:r>
          </a:p>
          <a:p>
            <a:pPr marL="0" indent="0" defTabSz="896386">
              <a:lnSpc>
                <a:spcPct val="100000"/>
              </a:lnSpc>
              <a:spcBef>
                <a:spcPts val="0"/>
              </a:spcBef>
              <a:buNone/>
            </a:pPr>
            <a:r>
              <a:rPr lang="en-US" sz="1800">
                <a:latin typeface="Consolas" charset="0"/>
              </a:rPr>
              <a:t>aks-nodepool1-42032720-2   Ready     agent     1h        v1.9.6</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latin typeface="Consolas" charset="0"/>
              </a:rPr>
              <a:t>Or</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solidFill>
                  <a:srgbClr val="FF0000"/>
                </a:solidFill>
                <a:latin typeface="Consolas" charset="0"/>
              </a:rPr>
              <a:t>Error from server (Forbidden): nodes is forbidden: User baduser@contoso.com cannot list nodes at the cluster scope</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568">
              <a:latin typeface="Consolas" charset="0"/>
            </a:endParaRPr>
          </a:p>
        </p:txBody>
      </p:sp>
    </p:spTree>
    <p:extLst>
      <p:ext uri="{BB962C8B-B14F-4D97-AF65-F5344CB8AC3E}">
        <p14:creationId xmlns:p14="http://schemas.microsoft.com/office/powerpoint/2010/main" val="35706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animEffect transition="in" filter="fade">
                                      <p:cBhvr>
                                        <p:cTn id="3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66716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Azure Active Directory</a:t>
            </a:r>
          </a:p>
          <a:p>
            <a:pPr lvl="1"/>
            <a:r>
              <a:rPr lang="en-US" dirty="0"/>
              <a:t>create an AAD application for the API server and </a:t>
            </a:r>
            <a:r>
              <a:rPr lang="en-US" i="1" dirty="0" err="1"/>
              <a:t>kubectl</a:t>
            </a:r>
            <a:r>
              <a:rPr lang="en-US" dirty="0"/>
              <a:t> client</a:t>
            </a:r>
          </a:p>
          <a:p>
            <a:pPr lvl="1"/>
            <a:r>
              <a:rPr lang="en-US" dirty="0"/>
              <a:t>create an AAD group that will have the users allowed to login to the cluster</a:t>
            </a:r>
          </a:p>
          <a:p>
            <a:endParaRPr lang="en-US" dirty="0"/>
          </a:p>
          <a:p>
            <a:r>
              <a:rPr lang="en-US" dirty="0"/>
              <a:t>Kubernetes</a:t>
            </a:r>
          </a:p>
          <a:p>
            <a:pPr lvl="1"/>
            <a:r>
              <a:rPr lang="en-US" dirty="0"/>
              <a:t>create a cluster with RBAC and AAD integration</a:t>
            </a:r>
          </a:p>
          <a:p>
            <a:pPr lvl="1"/>
            <a:r>
              <a:rPr lang="en-US" dirty="0"/>
              <a:t>bind cluster roles to AAD groups</a:t>
            </a:r>
          </a:p>
          <a:p>
            <a:pPr lvl="1"/>
            <a:r>
              <a:rPr lang="en-US" dirty="0"/>
              <a:t>get admin credentials for the cluster</a:t>
            </a:r>
          </a:p>
          <a:p>
            <a:pPr lvl="1"/>
            <a:r>
              <a:rPr lang="en-US" dirty="0"/>
              <a:t>login with an AAD user</a:t>
            </a:r>
          </a:p>
          <a:p>
            <a:pPr>
              <a:lnSpc>
                <a:spcPct val="100000"/>
              </a:lnSpc>
              <a:spcBef>
                <a:spcPts val="1200"/>
              </a:spcBef>
              <a:buClr>
                <a:schemeClr val="tx1"/>
              </a:buClr>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9365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Scheduling / Resource Management</a:t>
            </a:r>
          </a:p>
        </p:txBody>
      </p:sp>
    </p:spTree>
    <p:extLst>
      <p:ext uri="{BB962C8B-B14F-4D97-AF65-F5344CB8AC3E}">
        <p14:creationId xmlns:p14="http://schemas.microsoft.com/office/powerpoint/2010/main" val="255955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5145334"/>
          </a:xfrm>
          <a:prstGeom prst="rect">
            <a:avLst/>
          </a:prstGeom>
        </p:spPr>
        <p:txBody>
          <a:bodyPr vert="horz" lIns="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the fundamental level, K8s is a resource manager</a:t>
            </a:r>
          </a:p>
          <a:p>
            <a:r>
              <a:rPr lang="en-US" dirty="0"/>
              <a:t>Scheduler of K8s is responsible of allocating pods to nodes of a cluster</a:t>
            </a:r>
          </a:p>
          <a:p>
            <a:pPr lvl="1"/>
            <a:r>
              <a:rPr lang="en-US" dirty="0"/>
              <a:t>Process of “finding the right node” can be influenced</a:t>
            </a:r>
          </a:p>
          <a:p>
            <a:pPr lvl="1"/>
            <a:r>
              <a:rPr lang="en-US" dirty="0"/>
              <a:t>Hard / soft requirements</a:t>
            </a:r>
          </a:p>
          <a:p>
            <a:pPr lvl="1"/>
            <a:r>
              <a:rPr lang="en-US" dirty="0"/>
              <a:t>Label-based picking of nodes</a:t>
            </a:r>
          </a:p>
          <a:p>
            <a:pPr lvl="1"/>
            <a:r>
              <a:rPr lang="en-US" dirty="0"/>
              <a:t>Based on running pods</a:t>
            </a:r>
          </a:p>
          <a:p>
            <a:pPr lvl="1"/>
            <a:r>
              <a:rPr lang="en-US" dirty="0"/>
              <a:t>Based on resource requests</a:t>
            </a:r>
          </a:p>
          <a:p>
            <a:pPr lvl="1"/>
            <a:r>
              <a:rPr lang="en-US" dirty="0"/>
              <a:t>etc...</a:t>
            </a:r>
          </a:p>
          <a:p>
            <a:r>
              <a:rPr lang="en-US" dirty="0"/>
              <a:t>Node Affinity / Taints/Tolerations</a:t>
            </a:r>
          </a:p>
          <a:p>
            <a:r>
              <a:rPr lang="en-US" dirty="0"/>
              <a:t>Pod Affinity / Anti-Affinity</a:t>
            </a:r>
          </a:p>
          <a:p>
            <a:r>
              <a:rPr lang="en-US" dirty="0"/>
              <a:t>Pod Priorities</a:t>
            </a:r>
          </a:p>
          <a:p>
            <a:r>
              <a:rPr lang="en-US" dirty="0"/>
              <a:t>Resource Requests</a:t>
            </a:r>
          </a:p>
          <a:p>
            <a:pPr lvl="1"/>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78621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Priorities indicate the importance of a workload </a:t>
            </a:r>
          </a:p>
          <a:p>
            <a:r>
              <a:rPr lang="en-US" dirty="0"/>
              <a:t>Relative to other pods</a:t>
            </a:r>
          </a:p>
          <a:p>
            <a:r>
              <a:rPr lang="en-US" dirty="0" err="1">
                <a:latin typeface="Consolas" panose="020B0609020204030204" pitchFamily="49" charset="0"/>
              </a:rPr>
              <a:t>PriorityClass</a:t>
            </a:r>
            <a:r>
              <a:rPr lang="en-US" dirty="0"/>
              <a:t> objects define how important a pod is for your application</a:t>
            </a:r>
          </a:p>
          <a:p>
            <a:r>
              <a:rPr lang="en-US" dirty="0"/>
              <a:t>Pods with a higher priority will be scheduled, although resources may be low</a:t>
            </a:r>
          </a:p>
          <a:p>
            <a:r>
              <a:rPr lang="en-US" dirty="0"/>
              <a:t>Pods with a lower priority will/can be evicted by the scheduler</a:t>
            </a:r>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Priorities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519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Tell the scheduler how many resources your pod will need</a:t>
            </a:r>
          </a:p>
          <a:p>
            <a:pPr lvl="1"/>
            <a:r>
              <a:rPr lang="en-US" dirty="0"/>
              <a:t>Find the right node for a pod</a:t>
            </a:r>
          </a:p>
          <a:p>
            <a:r>
              <a:rPr lang="en-US" dirty="0"/>
              <a:t>Limit the maximum amount of resources a pod can consume</a:t>
            </a:r>
          </a:p>
          <a:p>
            <a:pPr lvl="1"/>
            <a:r>
              <a:rPr lang="en-US" dirty="0"/>
              <a:t>Pods can be killed, e.g. if memory limits are exceeded</a:t>
            </a:r>
          </a:p>
          <a:p>
            <a:r>
              <a:rPr lang="en-US" dirty="0"/>
              <a:t>Can be set on pod- and namespace level</a:t>
            </a:r>
          </a:p>
          <a:p>
            <a:r>
              <a:rPr lang="en-US" dirty="0">
                <a:solidFill>
                  <a:srgbClr val="FF0000"/>
                </a:solidFill>
              </a:rPr>
              <a:t>Very important</a:t>
            </a:r>
            <a:r>
              <a:rPr lang="en-US" dirty="0"/>
              <a:t> in production environments: pods can “go crazy” and compromise the stability of a whole cluster!</a:t>
            </a:r>
          </a:p>
          <a:p>
            <a:endParaRPr lang="en-US" dirty="0"/>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Resource Requests + Limits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807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#1</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935373"/>
          </a:xfrm>
          <a:prstGeom prst="rect">
            <a:avLst/>
          </a:prstGeom>
          <a:noFill/>
        </p:spPr>
        <p:txBody>
          <a:bodyPr wrap="square" lIns="182880" tIns="146304" rIns="182880" bIns="146304" rtlCol="0">
            <a:spAutoFit/>
          </a:bodyPr>
          <a:lstStyle/>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Azure </a:t>
            </a:r>
            <a:r>
              <a:rPr lang="de-DE" sz="2400" dirty="0" err="1">
                <a:gradFill>
                  <a:gsLst>
                    <a:gs pos="2917">
                      <a:schemeClr val="tx1"/>
                    </a:gs>
                    <a:gs pos="30000">
                      <a:schemeClr val="tx1"/>
                    </a:gs>
                  </a:gsLst>
                  <a:lin ang="5400000" scaled="0"/>
                </a:gradFill>
              </a:rPr>
              <a:t>Active</a:t>
            </a:r>
            <a:r>
              <a:rPr lang="de-DE" sz="2400" dirty="0">
                <a:gradFill>
                  <a:gsLst>
                    <a:gs pos="2917">
                      <a:schemeClr val="tx1"/>
                    </a:gs>
                    <a:gs pos="30000">
                      <a:schemeClr val="tx1"/>
                    </a:gs>
                  </a:gsLst>
                  <a:lin ang="5400000" scaled="0"/>
                </a:gradFill>
              </a:rPr>
              <a:t> Directory Integration / </a:t>
            </a:r>
            <a:r>
              <a:rPr lang="de-DE" sz="2400" dirty="0" err="1">
                <a:gradFill>
                  <a:gsLst>
                    <a:gs pos="2917">
                      <a:schemeClr val="tx1"/>
                    </a:gs>
                    <a:gs pos="30000">
                      <a:schemeClr val="tx1"/>
                    </a:gs>
                  </a:gsLst>
                  <a:lin ang="5400000" scaled="0"/>
                </a:gradFill>
              </a:rPr>
              <a:t>Resource</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Based</a:t>
            </a:r>
            <a:r>
              <a:rPr lang="de-DE" sz="2400" dirty="0">
                <a:gradFill>
                  <a:gsLst>
                    <a:gs pos="2917">
                      <a:schemeClr val="tx1"/>
                    </a:gs>
                    <a:gs pos="30000">
                      <a:schemeClr val="tx1"/>
                    </a:gs>
                  </a:gsLst>
                  <a:lin ang="5400000" scaled="0"/>
                </a:gradFill>
              </a:rPr>
              <a:t> Access Control</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Resource</a:t>
            </a:r>
            <a:r>
              <a:rPr lang="de-DE" sz="2400" dirty="0">
                <a:gradFill>
                  <a:gsLst>
                    <a:gs pos="2917">
                      <a:schemeClr val="tx1"/>
                    </a:gs>
                    <a:gs pos="30000">
                      <a:schemeClr val="tx1"/>
                    </a:gs>
                  </a:gsLst>
                  <a:lin ang="5400000" scaled="0"/>
                </a:gradFill>
              </a:rPr>
              <a:t>-Management / Scheduling</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Advanced</a:t>
            </a:r>
            <a:r>
              <a:rPr lang="de-DE" sz="2400" dirty="0">
                <a:gradFill>
                  <a:gsLst>
                    <a:gs pos="2917">
                      <a:schemeClr val="tx1"/>
                    </a:gs>
                    <a:gs pos="30000">
                      <a:schemeClr val="tx1"/>
                    </a:gs>
                  </a:gsLst>
                  <a:lin ang="5400000" scaled="0"/>
                </a:gradFill>
              </a:rPr>
              <a:t> Networking / NPM / Multi-</a:t>
            </a:r>
            <a:r>
              <a:rPr lang="de-DE" sz="2400" dirty="0" err="1">
                <a:gradFill>
                  <a:gsLst>
                    <a:gs pos="2917">
                      <a:schemeClr val="tx1"/>
                    </a:gs>
                    <a:gs pos="30000">
                      <a:schemeClr val="tx1"/>
                    </a:gs>
                  </a:gsLst>
                  <a:lin ang="5400000" scaled="0"/>
                </a:gradFill>
              </a:rPr>
              <a:t>Tenancy</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Advanced</a:t>
            </a:r>
            <a:r>
              <a:rPr lang="de-DE" sz="2400" dirty="0">
                <a:gradFill>
                  <a:gsLst>
                    <a:gs pos="2917">
                      <a:schemeClr val="tx1"/>
                    </a:gs>
                    <a:gs pos="30000">
                      <a:schemeClr val="tx1"/>
                    </a:gs>
                  </a:gsLst>
                  <a:lin ang="5400000" scaled="0"/>
                </a:gradFill>
              </a:rPr>
              <a:t> Ingress </a:t>
            </a:r>
            <a:r>
              <a:rPr lang="de-DE" sz="2400" dirty="0" err="1">
                <a:gradFill>
                  <a:gsLst>
                    <a:gs pos="2917">
                      <a:schemeClr val="tx1"/>
                    </a:gs>
                    <a:gs pos="30000">
                      <a:schemeClr val="tx1"/>
                    </a:gs>
                  </a:gsLst>
                  <a:lin ang="5400000" scaled="0"/>
                </a:gradFill>
              </a:rPr>
              <a:t>Configuration</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K8s </a:t>
            </a:r>
            <a:r>
              <a:rPr lang="de-DE" sz="2400" dirty="0" err="1">
                <a:gradFill>
                  <a:gsLst>
                    <a:gs pos="2917">
                      <a:schemeClr val="tx1"/>
                    </a:gs>
                    <a:gs pos="30000">
                      <a:schemeClr val="tx1"/>
                    </a:gs>
                  </a:gsLst>
                  <a:lin ang="5400000" scaled="0"/>
                </a:gradFill>
              </a:rPr>
              <a:t>behind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Application</a:t>
            </a:r>
            <a:r>
              <a:rPr lang="de-DE" sz="2400" dirty="0">
                <a:gradFill>
                  <a:gsLst>
                    <a:gs pos="2917">
                      <a:schemeClr val="tx1"/>
                    </a:gs>
                    <a:gs pos="30000">
                      <a:schemeClr val="tx1"/>
                    </a:gs>
                  </a:gsLst>
                  <a:lin ang="5400000" scaled="0"/>
                </a:gradFill>
              </a:rPr>
              <a:t> Gateway / Web </a:t>
            </a:r>
            <a:r>
              <a:rPr lang="de-DE" sz="2400" dirty="0" err="1">
                <a:gradFill>
                  <a:gsLst>
                    <a:gs pos="2917">
                      <a:schemeClr val="tx1"/>
                    </a:gs>
                    <a:gs pos="30000">
                      <a:schemeClr val="tx1"/>
                    </a:gs>
                  </a:gsLst>
                  <a:lin ang="5400000" scaled="0"/>
                </a:gradFill>
              </a:rPr>
              <a:t>Application</a:t>
            </a:r>
            <a:r>
              <a:rPr lang="de-DE" sz="2400" dirty="0">
                <a:gradFill>
                  <a:gsLst>
                    <a:gs pos="2917">
                      <a:schemeClr val="tx1"/>
                    </a:gs>
                    <a:gs pos="30000">
                      <a:schemeClr val="tx1"/>
                    </a:gs>
                  </a:gsLst>
                  <a:lin ang="5400000" scaled="0"/>
                </a:gradFill>
              </a:rPr>
              <a:t> Firewall</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Managed</a:t>
            </a:r>
            <a:r>
              <a:rPr lang="de-DE" sz="2400" dirty="0">
                <a:gradFill>
                  <a:gsLst>
                    <a:gs pos="2917">
                      <a:schemeClr val="tx1"/>
                    </a:gs>
                    <a:gs pos="30000">
                      <a:schemeClr val="tx1"/>
                    </a:gs>
                  </a:gsLst>
                  <a:lin ang="5400000" scaled="0"/>
                </a:gradFill>
              </a:rPr>
              <a:t> Service Identity / </a:t>
            </a:r>
            <a:r>
              <a:rPr lang="de-DE" sz="2400" dirty="0" err="1">
                <a:gradFill>
                  <a:gsLst>
                    <a:gs pos="2917">
                      <a:schemeClr val="tx1"/>
                    </a:gs>
                    <a:gs pos="30000">
                      <a:schemeClr val="tx1"/>
                    </a:gs>
                  </a:gsLst>
                  <a:lin ang="5400000" scaled="0"/>
                </a:gradFill>
              </a:rPr>
              <a:t>Managed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Pod</a:t>
            </a:r>
            <a:r>
              <a:rPr lang="de-DE" sz="2400" dirty="0">
                <a:gradFill>
                  <a:gsLst>
                    <a:gs pos="2917">
                      <a:schemeClr val="tx1"/>
                    </a:gs>
                    <a:gs pos="30000">
                      <a:schemeClr val="tx1"/>
                    </a:gs>
                  </a:gsLst>
                  <a:lin ang="5400000" scaled="0"/>
                </a:gradFill>
              </a:rPr>
              <a:t> Identity</a:t>
            </a: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10681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Pod </a:t>
            </a:r>
            <a:r>
              <a:rPr lang="en-US" dirty="0" err="1"/>
              <a:t>Autoscaler</a:t>
            </a:r>
            <a:r>
              <a:rPr lang="en-US" dirty="0"/>
              <a:t> scales the number of pods</a:t>
            </a:r>
          </a:p>
          <a:p>
            <a:r>
              <a:rPr lang="en-US" dirty="0"/>
              <a:t>Based on metrics like CPU / memory consumption</a:t>
            </a:r>
          </a:p>
          <a:p>
            <a:r>
              <a:rPr lang="en-US" dirty="0"/>
              <a:t>Can be custom metrics</a:t>
            </a:r>
          </a:p>
          <a:p>
            <a:r>
              <a:rPr lang="en-US" dirty="0"/>
              <a:t>HPA continuously checks metrics values</a:t>
            </a:r>
          </a:p>
          <a:p>
            <a:pPr lvl="1"/>
            <a:r>
              <a:rPr lang="en-US" dirty="0"/>
              <a:t>Check interval default: 30s</a:t>
            </a:r>
          </a:p>
          <a:p>
            <a:pPr lvl="1"/>
            <a:r>
              <a:rPr lang="en-US" dirty="0"/>
              <a:t>Attempts to increase the number of pods if specified threshold is met</a:t>
            </a:r>
          </a:p>
          <a:p>
            <a:pPr lvl="1"/>
            <a:r>
              <a:rPr lang="en-US" dirty="0"/>
              <a:t>Updates the number of replicas in a deployment (which is then responsible for the rollout of the changes)</a:t>
            </a:r>
          </a:p>
          <a:p>
            <a:endParaRPr lang="en-US" dirty="0"/>
          </a:p>
          <a:p>
            <a:pPr lvl="1"/>
            <a:endParaRPr lang="en-US" dirty="0"/>
          </a:p>
          <a:p>
            <a:pPr lvl="1"/>
            <a:endParaRPr lang="en-US" dirty="0"/>
          </a:p>
          <a:p>
            <a:endParaRPr lang="en-US" dirty="0"/>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HPA</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430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338153" cy="5271230"/>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Kubernetes Scheduling</a:t>
            </a:r>
          </a:p>
          <a:p>
            <a:pPr lvl="1"/>
            <a:r>
              <a:rPr lang="en-US" dirty="0"/>
              <a:t>How does it work?</a:t>
            </a:r>
          </a:p>
          <a:p>
            <a:pPr lvl="1"/>
            <a:r>
              <a:rPr lang="en-US" dirty="0"/>
              <a:t>…and how to influence scheduling</a:t>
            </a:r>
          </a:p>
          <a:p>
            <a:r>
              <a:rPr lang="en-US" dirty="0"/>
              <a:t>Node Affinity / Pod Affinity / Anti-Affinity</a:t>
            </a:r>
          </a:p>
          <a:p>
            <a:pPr lvl="1"/>
            <a:r>
              <a:rPr lang="en-US" dirty="0"/>
              <a:t>Where to (not) schedule pods?</a:t>
            </a:r>
          </a:p>
          <a:p>
            <a:r>
              <a:rPr lang="en-US" dirty="0"/>
              <a:t>Pod Priority</a:t>
            </a:r>
          </a:p>
          <a:p>
            <a:pPr lvl="1"/>
            <a:r>
              <a:rPr lang="en-US" dirty="0"/>
              <a:t>What are the important workloads?</a:t>
            </a:r>
          </a:p>
          <a:p>
            <a:pPr lvl="1"/>
            <a:r>
              <a:rPr lang="en-US" dirty="0"/>
              <a:t>What pods should always run?</a:t>
            </a:r>
          </a:p>
          <a:p>
            <a:r>
              <a:rPr lang="en-US" dirty="0"/>
              <a:t>Resource Limits / Requests</a:t>
            </a:r>
          </a:p>
          <a:p>
            <a:r>
              <a:rPr lang="en-US" dirty="0"/>
              <a:t>Horizontal Scaling</a:t>
            </a:r>
          </a:p>
          <a:p>
            <a:pPr lvl="1"/>
            <a:r>
              <a:rPr lang="en-US" dirty="0"/>
              <a:t>Keep services / applications responsive</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55399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Networking / NPM / Multi-Tenancy</a:t>
            </a:r>
          </a:p>
        </p:txBody>
      </p:sp>
    </p:spTree>
    <p:extLst>
      <p:ext uri="{BB962C8B-B14F-4D97-AF65-F5344CB8AC3E}">
        <p14:creationId xmlns:p14="http://schemas.microsoft.com/office/powerpoint/2010/main" val="168617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6">
            <a:extLst>
              <a:ext uri="{FF2B5EF4-FFF2-40B4-BE49-F238E27FC236}">
                <a16:creationId xmlns:a16="http://schemas.microsoft.com/office/drawing/2014/main" id="{E957C7B0-A198-4DF6-9AA7-2C3F56EB788B}"/>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Physical Isolation</a:t>
            </a:r>
          </a:p>
        </p:txBody>
      </p:sp>
      <p:grpSp>
        <p:nvGrpSpPr>
          <p:cNvPr id="22" name="Group 21">
            <a:extLst>
              <a:ext uri="{FF2B5EF4-FFF2-40B4-BE49-F238E27FC236}">
                <a16:creationId xmlns:a16="http://schemas.microsoft.com/office/drawing/2014/main" id="{449D9574-91B2-4BC0-AF7E-75FFBBB9D17E}"/>
              </a:ext>
            </a:extLst>
          </p:cNvPr>
          <p:cNvGrpSpPr/>
          <p:nvPr/>
        </p:nvGrpSpPr>
        <p:grpSpPr>
          <a:xfrm>
            <a:off x="1929209" y="1524821"/>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4041730"/>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524821"/>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4041730"/>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spTree>
    <p:extLst>
      <p:ext uri="{BB962C8B-B14F-4D97-AF65-F5344CB8AC3E}">
        <p14:creationId xmlns:p14="http://schemas.microsoft.com/office/powerpoint/2010/main" val="343655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6">
            <a:extLst>
              <a:ext uri="{FF2B5EF4-FFF2-40B4-BE49-F238E27FC236}">
                <a16:creationId xmlns:a16="http://schemas.microsoft.com/office/drawing/2014/main" id="{615F1C17-B3F2-43D2-ADE2-DBD1DDF27FC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Logical Isolation</a:t>
            </a:r>
          </a:p>
        </p:txBody>
      </p:sp>
      <p:grpSp>
        <p:nvGrpSpPr>
          <p:cNvPr id="28" name="Group 27">
            <a:extLst>
              <a:ext uri="{FF2B5EF4-FFF2-40B4-BE49-F238E27FC236}">
                <a16:creationId xmlns:a16="http://schemas.microsoft.com/office/drawing/2014/main" id="{7262AC92-F509-4CCD-8468-FBBCD628ED03}"/>
              </a:ext>
            </a:extLst>
          </p:cNvPr>
          <p:cNvGrpSpPr/>
          <p:nvPr/>
        </p:nvGrpSpPr>
        <p:grpSpPr>
          <a:xfrm>
            <a:off x="838200" y="1598713"/>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50528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383474" y="1654129"/>
            <a:ext cx="2286901" cy="307777"/>
          </a:xfrm>
          <a:prstGeom prst="rect">
            <a:avLst/>
          </a:prstGeom>
          <a:noFill/>
        </p:spPr>
        <p:txBody>
          <a:bodyPr wrap="square" rtlCol="0">
            <a:spAutoFit/>
          </a:bodyPr>
          <a:lstStyle/>
          <a:p>
            <a:pPr algn="ctr"/>
            <a:r>
              <a:rPr lang="en-GB" sz="1400" dirty="0">
                <a:latin typeface="Segoe UI Semibold" panose="020B0702040204020203" pitchFamily="34" charset="0"/>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22391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22391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22391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684793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31146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884007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31146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884007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111578"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189503"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772207"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7801192"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189503"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64019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718121"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300825"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329810"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718121"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111578"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189503"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772207"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7801192"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189503"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64019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718121"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300825"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329810"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718121"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28964" y="1681347"/>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02059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01816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01816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750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21B66A-363A-E743-B8F4-1DF66D36ACD1}"/>
              </a:ext>
            </a:extLst>
          </p:cNvPr>
          <p:cNvSpPr txBox="1"/>
          <p:nvPr/>
        </p:nvSpPr>
        <p:spPr>
          <a:xfrm>
            <a:off x="588263" y="6452837"/>
            <a:ext cx="11242953" cy="307777"/>
          </a:xfrm>
          <a:prstGeom prst="rect">
            <a:avLst/>
          </a:prstGeom>
          <a:noFill/>
        </p:spPr>
        <p:txBody>
          <a:bodyPr wrap="square" lIns="0" rtlCol="0">
            <a:spAutoFit/>
          </a:bodyPr>
          <a:lstStyle/>
          <a:p>
            <a:r>
              <a:rPr lang="en-GB" sz="1400">
                <a:latin typeface="Segoe UI" panose="020B0502040204020203" pitchFamily="34" charset="0"/>
                <a:cs typeface="Segoe UI" panose="020B0502040204020203" pitchFamily="34" charset="0"/>
              </a:rPr>
              <a:t>*Logical Isolation via Namespaces can achieve hard isolation assuming the cluster admin has applied all the required security controls</a:t>
            </a:r>
          </a:p>
        </p:txBody>
      </p:sp>
      <p:sp>
        <p:nvSpPr>
          <p:cNvPr id="7" name="Title 16">
            <a:extLst>
              <a:ext uri="{FF2B5EF4-FFF2-40B4-BE49-F238E27FC236}">
                <a16:creationId xmlns:a16="http://schemas.microsoft.com/office/drawing/2014/main" id="{5102E1B1-6E61-4541-AB29-432D5714741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Physical vs. Logical Isolation</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AutoShape 3">
            <a:extLst>
              <a:ext uri="{FF2B5EF4-FFF2-40B4-BE49-F238E27FC236}">
                <a16:creationId xmlns:a16="http://schemas.microsoft.com/office/drawing/2014/main" id="{26D879D3-CE8C-4343-9C3E-724668158AF1}"/>
              </a:ext>
            </a:extLst>
          </p:cNvPr>
          <p:cNvSpPr>
            <a:spLocks noChangeAspect="1" noChangeArrowheads="1" noTextEdit="1"/>
          </p:cNvSpPr>
          <p:nvPr/>
        </p:nvSpPr>
        <p:spPr bwMode="auto">
          <a:xfrm>
            <a:off x="838200" y="1516063"/>
            <a:ext cx="10523538"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EBBEFD3A-1017-4EA0-9F63-CDF7698D863B}"/>
              </a:ext>
            </a:extLst>
          </p:cNvPr>
          <p:cNvSpPr>
            <a:spLocks noChangeArrowheads="1"/>
          </p:cNvSpPr>
          <p:nvPr/>
        </p:nvSpPr>
        <p:spPr bwMode="auto">
          <a:xfrm>
            <a:off x="84455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id="{A00E1CC7-FFA0-4665-B35E-BAB7C9D6E3FE}"/>
              </a:ext>
            </a:extLst>
          </p:cNvPr>
          <p:cNvSpPr>
            <a:spLocks noChangeArrowheads="1"/>
          </p:cNvSpPr>
          <p:nvPr/>
        </p:nvSpPr>
        <p:spPr bwMode="auto">
          <a:xfrm>
            <a:off x="4346575"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6228831B-3E13-4B9D-A1E6-9D95F572194D}"/>
              </a:ext>
            </a:extLst>
          </p:cNvPr>
          <p:cNvSpPr>
            <a:spLocks noChangeArrowheads="1"/>
          </p:cNvSpPr>
          <p:nvPr/>
        </p:nvSpPr>
        <p:spPr bwMode="auto">
          <a:xfrm>
            <a:off x="784860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ECDC46B2-87E5-4E0E-863D-E24DB5B495C7}"/>
              </a:ext>
            </a:extLst>
          </p:cNvPr>
          <p:cNvSpPr>
            <a:spLocks noChangeArrowheads="1"/>
          </p:cNvSpPr>
          <p:nvPr/>
        </p:nvSpPr>
        <p:spPr bwMode="auto">
          <a:xfrm>
            <a:off x="84455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4C01463D-CD0F-42F2-82A8-D98765BF844C}"/>
              </a:ext>
            </a:extLst>
          </p:cNvPr>
          <p:cNvSpPr>
            <a:spLocks noChangeArrowheads="1"/>
          </p:cNvSpPr>
          <p:nvPr/>
        </p:nvSpPr>
        <p:spPr bwMode="auto">
          <a:xfrm>
            <a:off x="4346575"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CCBAD4E7-1DA0-4843-BD3F-8896D09B8AE2}"/>
              </a:ext>
            </a:extLst>
          </p:cNvPr>
          <p:cNvSpPr>
            <a:spLocks noChangeArrowheads="1"/>
          </p:cNvSpPr>
          <p:nvPr/>
        </p:nvSpPr>
        <p:spPr bwMode="auto">
          <a:xfrm>
            <a:off x="784860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C810E5D9-83B1-44C2-9A70-015C94D3155C}"/>
              </a:ext>
            </a:extLst>
          </p:cNvPr>
          <p:cNvSpPr>
            <a:spLocks noChangeArrowheads="1"/>
          </p:cNvSpPr>
          <p:nvPr/>
        </p:nvSpPr>
        <p:spPr bwMode="auto">
          <a:xfrm>
            <a:off x="84455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531C527E-7D94-4797-9492-39137EE765B7}"/>
              </a:ext>
            </a:extLst>
          </p:cNvPr>
          <p:cNvSpPr>
            <a:spLocks noChangeArrowheads="1"/>
          </p:cNvSpPr>
          <p:nvPr/>
        </p:nvSpPr>
        <p:spPr bwMode="auto">
          <a:xfrm>
            <a:off x="4346575"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id="{E8310DD0-757A-4427-A919-C1FE668A60E2}"/>
              </a:ext>
            </a:extLst>
          </p:cNvPr>
          <p:cNvSpPr>
            <a:spLocks noChangeArrowheads="1"/>
          </p:cNvSpPr>
          <p:nvPr/>
        </p:nvSpPr>
        <p:spPr bwMode="auto">
          <a:xfrm>
            <a:off x="784860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41043468-32E8-4089-9517-F80D911C4506}"/>
              </a:ext>
            </a:extLst>
          </p:cNvPr>
          <p:cNvSpPr>
            <a:spLocks noChangeArrowheads="1"/>
          </p:cNvSpPr>
          <p:nvPr/>
        </p:nvSpPr>
        <p:spPr bwMode="auto">
          <a:xfrm>
            <a:off x="84455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09D72733-41B3-424A-B234-CF79DA6B8FCD}"/>
              </a:ext>
            </a:extLst>
          </p:cNvPr>
          <p:cNvSpPr>
            <a:spLocks noChangeArrowheads="1"/>
          </p:cNvSpPr>
          <p:nvPr/>
        </p:nvSpPr>
        <p:spPr bwMode="auto">
          <a:xfrm>
            <a:off x="4346575"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DFA480EF-5BEB-492C-9298-7F8161CE0F7F}"/>
              </a:ext>
            </a:extLst>
          </p:cNvPr>
          <p:cNvSpPr>
            <a:spLocks noChangeArrowheads="1"/>
          </p:cNvSpPr>
          <p:nvPr/>
        </p:nvSpPr>
        <p:spPr bwMode="auto">
          <a:xfrm>
            <a:off x="784860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5699E61F-16BF-4B99-9A2E-AC05606CD99D}"/>
              </a:ext>
            </a:extLst>
          </p:cNvPr>
          <p:cNvSpPr>
            <a:spLocks noChangeArrowheads="1"/>
          </p:cNvSpPr>
          <p:nvPr/>
        </p:nvSpPr>
        <p:spPr bwMode="auto">
          <a:xfrm>
            <a:off x="84455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FC67FF95-CEE4-4D64-9B9E-914E4FDD21F5}"/>
              </a:ext>
            </a:extLst>
          </p:cNvPr>
          <p:cNvSpPr>
            <a:spLocks noChangeArrowheads="1"/>
          </p:cNvSpPr>
          <p:nvPr/>
        </p:nvSpPr>
        <p:spPr bwMode="auto">
          <a:xfrm>
            <a:off x="4346575"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D75D028C-06ED-47D9-928E-90E47430834F}"/>
              </a:ext>
            </a:extLst>
          </p:cNvPr>
          <p:cNvSpPr>
            <a:spLocks noChangeArrowheads="1"/>
          </p:cNvSpPr>
          <p:nvPr/>
        </p:nvSpPr>
        <p:spPr bwMode="auto">
          <a:xfrm>
            <a:off x="784860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4BC8B35B-551E-4E58-85F1-3AAC6AD363A2}"/>
              </a:ext>
            </a:extLst>
          </p:cNvPr>
          <p:cNvSpPr>
            <a:spLocks noChangeArrowheads="1"/>
          </p:cNvSpPr>
          <p:nvPr/>
        </p:nvSpPr>
        <p:spPr bwMode="auto">
          <a:xfrm>
            <a:off x="84455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3955D2BF-A8D3-444B-A4A5-16945F85FBCF}"/>
              </a:ext>
            </a:extLst>
          </p:cNvPr>
          <p:cNvSpPr>
            <a:spLocks noChangeArrowheads="1"/>
          </p:cNvSpPr>
          <p:nvPr/>
        </p:nvSpPr>
        <p:spPr bwMode="auto">
          <a:xfrm>
            <a:off x="4346575"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D5EC7D2A-8DEF-45F5-B2E3-31457F3C04D0}"/>
              </a:ext>
            </a:extLst>
          </p:cNvPr>
          <p:cNvSpPr>
            <a:spLocks noChangeArrowheads="1"/>
          </p:cNvSpPr>
          <p:nvPr/>
        </p:nvSpPr>
        <p:spPr bwMode="auto">
          <a:xfrm>
            <a:off x="784860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3">
            <a:extLst>
              <a:ext uri="{FF2B5EF4-FFF2-40B4-BE49-F238E27FC236}">
                <a16:creationId xmlns:a16="http://schemas.microsoft.com/office/drawing/2014/main" id="{39A91040-AD34-47A6-8208-BD23DD70EAB0}"/>
              </a:ext>
            </a:extLst>
          </p:cNvPr>
          <p:cNvSpPr>
            <a:spLocks noChangeArrowheads="1"/>
          </p:cNvSpPr>
          <p:nvPr/>
        </p:nvSpPr>
        <p:spPr bwMode="auto">
          <a:xfrm>
            <a:off x="84455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9103CB99-43D2-439D-9D30-9771A3A18D07}"/>
              </a:ext>
            </a:extLst>
          </p:cNvPr>
          <p:cNvSpPr>
            <a:spLocks noChangeArrowheads="1"/>
          </p:cNvSpPr>
          <p:nvPr/>
        </p:nvSpPr>
        <p:spPr bwMode="auto">
          <a:xfrm>
            <a:off x="4346575"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5">
            <a:extLst>
              <a:ext uri="{FF2B5EF4-FFF2-40B4-BE49-F238E27FC236}">
                <a16:creationId xmlns:a16="http://schemas.microsoft.com/office/drawing/2014/main" id="{82CE57C2-6CC3-4FBB-8AD2-17F3330B53E1}"/>
              </a:ext>
            </a:extLst>
          </p:cNvPr>
          <p:cNvSpPr>
            <a:spLocks noChangeArrowheads="1"/>
          </p:cNvSpPr>
          <p:nvPr/>
        </p:nvSpPr>
        <p:spPr bwMode="auto">
          <a:xfrm>
            <a:off x="784860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94C7D559-BEAF-46E7-9072-A76EA75C1E39}"/>
              </a:ext>
            </a:extLst>
          </p:cNvPr>
          <p:cNvSpPr>
            <a:spLocks noChangeShapeType="1"/>
          </p:cNvSpPr>
          <p:nvPr/>
        </p:nvSpPr>
        <p:spPr bwMode="auto">
          <a:xfrm>
            <a:off x="839788" y="203041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D3F158F5-F8E3-4570-9711-981895B0608F}"/>
              </a:ext>
            </a:extLst>
          </p:cNvPr>
          <p:cNvSpPr>
            <a:spLocks noChangeShapeType="1"/>
          </p:cNvSpPr>
          <p:nvPr/>
        </p:nvSpPr>
        <p:spPr bwMode="auto">
          <a:xfrm>
            <a:off x="839788" y="254000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742BF53B-9CF3-49B9-8B8F-D304422DDE85}"/>
              </a:ext>
            </a:extLst>
          </p:cNvPr>
          <p:cNvSpPr>
            <a:spLocks noChangeShapeType="1"/>
          </p:cNvSpPr>
          <p:nvPr/>
        </p:nvSpPr>
        <p:spPr bwMode="auto">
          <a:xfrm>
            <a:off x="839788" y="304958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77E6C6EE-0348-40FD-B46E-EBB7CA94E664}"/>
              </a:ext>
            </a:extLst>
          </p:cNvPr>
          <p:cNvSpPr>
            <a:spLocks noChangeShapeType="1"/>
          </p:cNvSpPr>
          <p:nvPr/>
        </p:nvSpPr>
        <p:spPr bwMode="auto">
          <a:xfrm>
            <a:off x="839788" y="355917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a:extLst>
              <a:ext uri="{FF2B5EF4-FFF2-40B4-BE49-F238E27FC236}">
                <a16:creationId xmlns:a16="http://schemas.microsoft.com/office/drawing/2014/main" id="{5C02952C-EB98-4625-B419-F4A8A49647E3}"/>
              </a:ext>
            </a:extLst>
          </p:cNvPr>
          <p:cNvSpPr>
            <a:spLocks noChangeShapeType="1"/>
          </p:cNvSpPr>
          <p:nvPr/>
        </p:nvSpPr>
        <p:spPr bwMode="auto">
          <a:xfrm>
            <a:off x="839788" y="406876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1">
            <a:extLst>
              <a:ext uri="{FF2B5EF4-FFF2-40B4-BE49-F238E27FC236}">
                <a16:creationId xmlns:a16="http://schemas.microsoft.com/office/drawing/2014/main" id="{4BBDF57B-A078-4211-9D84-32F9EAD2AD17}"/>
              </a:ext>
            </a:extLst>
          </p:cNvPr>
          <p:cNvSpPr>
            <a:spLocks noChangeShapeType="1"/>
          </p:cNvSpPr>
          <p:nvPr/>
        </p:nvSpPr>
        <p:spPr bwMode="auto">
          <a:xfrm>
            <a:off x="839788" y="457835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2">
            <a:extLst>
              <a:ext uri="{FF2B5EF4-FFF2-40B4-BE49-F238E27FC236}">
                <a16:creationId xmlns:a16="http://schemas.microsoft.com/office/drawing/2014/main" id="{67F72933-ACDF-4E17-846C-47D0D2685F3F}"/>
              </a:ext>
            </a:extLst>
          </p:cNvPr>
          <p:cNvSpPr>
            <a:spLocks noChangeShapeType="1"/>
          </p:cNvSpPr>
          <p:nvPr/>
        </p:nvSpPr>
        <p:spPr bwMode="auto">
          <a:xfrm flipH="1">
            <a:off x="844550" y="1516063"/>
            <a:ext cx="0"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3">
            <a:extLst>
              <a:ext uri="{FF2B5EF4-FFF2-40B4-BE49-F238E27FC236}">
                <a16:creationId xmlns:a16="http://schemas.microsoft.com/office/drawing/2014/main" id="{C1B34454-D5F9-45ED-BC40-355B089D8A68}"/>
              </a:ext>
            </a:extLst>
          </p:cNvPr>
          <p:cNvSpPr>
            <a:spLocks noChangeShapeType="1"/>
          </p:cNvSpPr>
          <p:nvPr/>
        </p:nvSpPr>
        <p:spPr bwMode="auto">
          <a:xfrm>
            <a:off x="11350625" y="1516064"/>
            <a:ext cx="6352"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4">
            <a:extLst>
              <a:ext uri="{FF2B5EF4-FFF2-40B4-BE49-F238E27FC236}">
                <a16:creationId xmlns:a16="http://schemas.microsoft.com/office/drawing/2014/main" id="{A1BF3BDA-9F63-455C-BE38-1D3FE16D344E}"/>
              </a:ext>
            </a:extLst>
          </p:cNvPr>
          <p:cNvSpPr>
            <a:spLocks noChangeShapeType="1"/>
          </p:cNvSpPr>
          <p:nvPr/>
        </p:nvSpPr>
        <p:spPr bwMode="auto">
          <a:xfrm>
            <a:off x="839788" y="152082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5">
            <a:extLst>
              <a:ext uri="{FF2B5EF4-FFF2-40B4-BE49-F238E27FC236}">
                <a16:creationId xmlns:a16="http://schemas.microsoft.com/office/drawing/2014/main" id="{9402FE63-4113-4B81-84BE-E40145218288}"/>
              </a:ext>
            </a:extLst>
          </p:cNvPr>
          <p:cNvSpPr>
            <a:spLocks noChangeShapeType="1"/>
          </p:cNvSpPr>
          <p:nvPr/>
        </p:nvSpPr>
        <p:spPr bwMode="auto">
          <a:xfrm>
            <a:off x="839788" y="508793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a:extLst>
              <a:ext uri="{FF2B5EF4-FFF2-40B4-BE49-F238E27FC236}">
                <a16:creationId xmlns:a16="http://schemas.microsoft.com/office/drawing/2014/main" id="{8A1B16C0-644D-4918-BD98-A901753ABCF9}"/>
              </a:ext>
            </a:extLst>
          </p:cNvPr>
          <p:cNvSpPr>
            <a:spLocks noChangeArrowheads="1"/>
          </p:cNvSpPr>
          <p:nvPr/>
        </p:nvSpPr>
        <p:spPr bwMode="auto">
          <a:xfrm>
            <a:off x="4440238" y="1625600"/>
            <a:ext cx="976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Physical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CF9F0ED1-FB60-485C-8EEE-5855B4052480}"/>
              </a:ext>
            </a:extLst>
          </p:cNvPr>
          <p:cNvSpPr>
            <a:spLocks noChangeArrowheads="1"/>
          </p:cNvSpPr>
          <p:nvPr/>
        </p:nvSpPr>
        <p:spPr bwMode="auto">
          <a:xfrm>
            <a:off x="7942263" y="1625600"/>
            <a:ext cx="846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Logical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ED13CB66-6C35-4875-8214-73C40DFD067C}"/>
              </a:ext>
            </a:extLst>
          </p:cNvPr>
          <p:cNvSpPr>
            <a:spLocks noChangeArrowheads="1"/>
          </p:cNvSpPr>
          <p:nvPr/>
        </p:nvSpPr>
        <p:spPr bwMode="auto">
          <a:xfrm>
            <a:off x="939800" y="2160588"/>
            <a:ext cx="1146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Pod Density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93A3A281-617C-4DEC-A57F-301CBC380B7F}"/>
              </a:ext>
            </a:extLst>
          </p:cNvPr>
          <p:cNvSpPr>
            <a:spLocks noChangeArrowheads="1"/>
          </p:cNvSpPr>
          <p:nvPr/>
        </p:nvSpPr>
        <p:spPr bwMode="auto">
          <a:xfrm>
            <a:off x="4440238" y="2160588"/>
            <a:ext cx="14795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064FCC0C-4294-4ADD-B8C3-C5FF34E098D6}"/>
              </a:ext>
            </a:extLst>
          </p:cNvPr>
          <p:cNvSpPr>
            <a:spLocks noChangeArrowheads="1"/>
          </p:cNvSpPr>
          <p:nvPr/>
        </p:nvSpPr>
        <p:spPr bwMode="auto">
          <a:xfrm>
            <a:off x="7942263" y="2160588"/>
            <a:ext cx="1517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17D7F093-43D5-496B-9686-66509B686408}"/>
              </a:ext>
            </a:extLst>
          </p:cNvPr>
          <p:cNvSpPr>
            <a:spLocks noChangeArrowheads="1"/>
          </p:cNvSpPr>
          <p:nvPr/>
        </p:nvSpPr>
        <p:spPr bwMode="auto">
          <a:xfrm>
            <a:off x="939800" y="2670175"/>
            <a:ext cx="4889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Cost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15A96A50-D7CC-49D6-9848-92167D3A947C}"/>
              </a:ext>
            </a:extLst>
          </p:cNvPr>
          <p:cNvSpPr>
            <a:spLocks noChangeArrowheads="1"/>
          </p:cNvSpPr>
          <p:nvPr/>
        </p:nvSpPr>
        <p:spPr bwMode="auto">
          <a:xfrm>
            <a:off x="4440238" y="2670175"/>
            <a:ext cx="433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207D4C40-4D3D-4E1C-A16E-86DC39A337D5}"/>
              </a:ext>
            </a:extLst>
          </p:cNvPr>
          <p:cNvSpPr>
            <a:spLocks noChangeArrowheads="1"/>
          </p:cNvSpPr>
          <p:nvPr/>
        </p:nvSpPr>
        <p:spPr bwMode="auto">
          <a:xfrm>
            <a:off x="7942263" y="2670175"/>
            <a:ext cx="219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A4653250-9D8D-4D97-9446-42063205789B}"/>
              </a:ext>
            </a:extLst>
          </p:cNvPr>
          <p:cNvSpPr>
            <a:spLocks noChangeArrowheads="1"/>
          </p:cNvSpPr>
          <p:nvPr/>
        </p:nvSpPr>
        <p:spPr bwMode="auto">
          <a:xfrm>
            <a:off x="939800" y="3179763"/>
            <a:ext cx="2111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Kubernetes Experience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03135F82-6070-465C-BD76-49075B0C8318}"/>
              </a:ext>
            </a:extLst>
          </p:cNvPr>
          <p:cNvSpPr>
            <a:spLocks noChangeArrowheads="1"/>
          </p:cNvSpPr>
          <p:nvPr/>
        </p:nvSpPr>
        <p:spPr bwMode="auto">
          <a:xfrm>
            <a:off x="4440238" y="3179763"/>
            <a:ext cx="14795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4F3A87C5-03A6-4875-BFE4-3D456280453D}"/>
              </a:ext>
            </a:extLst>
          </p:cNvPr>
          <p:cNvSpPr>
            <a:spLocks noChangeArrowheads="1"/>
          </p:cNvSpPr>
          <p:nvPr/>
        </p:nvSpPr>
        <p:spPr bwMode="auto">
          <a:xfrm>
            <a:off x="7942263" y="3179763"/>
            <a:ext cx="15176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93AE901B-9952-4718-A7B3-F75F05BACD60}"/>
              </a:ext>
            </a:extLst>
          </p:cNvPr>
          <p:cNvSpPr>
            <a:spLocks noChangeArrowheads="1"/>
          </p:cNvSpPr>
          <p:nvPr/>
        </p:nvSpPr>
        <p:spPr bwMode="auto">
          <a:xfrm>
            <a:off x="939800" y="3689350"/>
            <a:ext cx="8080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Security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9C930105-1E83-4C8B-AA68-4716C688F9F4}"/>
              </a:ext>
            </a:extLst>
          </p:cNvPr>
          <p:cNvSpPr>
            <a:spLocks noChangeArrowheads="1"/>
          </p:cNvSpPr>
          <p:nvPr/>
        </p:nvSpPr>
        <p:spPr bwMode="auto">
          <a:xfrm>
            <a:off x="4440238" y="3689350"/>
            <a:ext cx="20177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(Surface is 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966362EC-21F3-4747-AE78-4F61BFC4F1F6}"/>
              </a:ext>
            </a:extLst>
          </p:cNvPr>
          <p:cNvSpPr>
            <a:spLocks noChangeArrowheads="1"/>
          </p:cNvSpPr>
          <p:nvPr/>
        </p:nvSpPr>
        <p:spPr bwMode="auto">
          <a:xfrm>
            <a:off x="7942263" y="3689350"/>
            <a:ext cx="6556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8237A550-1E89-4107-B563-5B7AD1A344F2}"/>
              </a:ext>
            </a:extLst>
          </p:cNvPr>
          <p:cNvSpPr>
            <a:spLocks noChangeArrowheads="1"/>
          </p:cNvSpPr>
          <p:nvPr/>
        </p:nvSpPr>
        <p:spPr bwMode="auto">
          <a:xfrm>
            <a:off x="939800" y="4198938"/>
            <a:ext cx="216376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Blast Radius of Changes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CE9B7385-854E-43B2-8321-25C36AEC9A74}"/>
              </a:ext>
            </a:extLst>
          </p:cNvPr>
          <p:cNvSpPr>
            <a:spLocks noChangeArrowheads="1"/>
          </p:cNvSpPr>
          <p:nvPr/>
        </p:nvSpPr>
        <p:spPr bwMode="auto">
          <a:xfrm>
            <a:off x="4440238" y="4198938"/>
            <a:ext cx="58102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ADA855FC-CB87-4EEB-8F2D-5FAA1E25C30A}"/>
              </a:ext>
            </a:extLst>
          </p:cNvPr>
          <p:cNvSpPr>
            <a:spLocks noChangeArrowheads="1"/>
          </p:cNvSpPr>
          <p:nvPr/>
        </p:nvSpPr>
        <p:spPr bwMode="auto">
          <a:xfrm>
            <a:off x="7942263" y="4198938"/>
            <a:ext cx="3762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Big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343DF024-40A7-49F7-99B1-CAC78C13BAE4}"/>
              </a:ext>
            </a:extLst>
          </p:cNvPr>
          <p:cNvSpPr>
            <a:spLocks noChangeArrowheads="1"/>
          </p:cNvSpPr>
          <p:nvPr/>
        </p:nvSpPr>
        <p:spPr bwMode="auto">
          <a:xfrm>
            <a:off x="939800" y="4708525"/>
            <a:ext cx="2442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Management and Operations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AD238F79-A947-45B1-8A3B-1DC1FBE9A31D}"/>
              </a:ext>
            </a:extLst>
          </p:cNvPr>
          <p:cNvSpPr>
            <a:spLocks noChangeArrowheads="1"/>
          </p:cNvSpPr>
          <p:nvPr/>
        </p:nvSpPr>
        <p:spPr bwMode="auto">
          <a:xfrm>
            <a:off x="4440238" y="4708525"/>
            <a:ext cx="12319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Owner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0E3AD5-A556-4F59-8E00-7AC82B89EA5F}"/>
              </a:ext>
            </a:extLst>
          </p:cNvPr>
          <p:cNvSpPr>
            <a:spLocks noChangeArrowheads="1"/>
          </p:cNvSpPr>
          <p:nvPr/>
        </p:nvSpPr>
        <p:spPr bwMode="auto">
          <a:xfrm>
            <a:off x="7942263" y="4708525"/>
            <a:ext cx="2873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Single or Cross Functional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Line 32">
            <a:extLst>
              <a:ext uri="{FF2B5EF4-FFF2-40B4-BE49-F238E27FC236}">
                <a16:creationId xmlns:a16="http://schemas.microsoft.com/office/drawing/2014/main" id="{40F1B089-2134-4F3C-942B-113E9ED35831}"/>
              </a:ext>
            </a:extLst>
          </p:cNvPr>
          <p:cNvSpPr>
            <a:spLocks noChangeShapeType="1"/>
          </p:cNvSpPr>
          <p:nvPr/>
        </p:nvSpPr>
        <p:spPr bwMode="auto">
          <a:xfrm flipH="1">
            <a:off x="844550" y="252437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2">
            <a:extLst>
              <a:ext uri="{FF2B5EF4-FFF2-40B4-BE49-F238E27FC236}">
                <a16:creationId xmlns:a16="http://schemas.microsoft.com/office/drawing/2014/main" id="{8C52B1D6-E44B-4365-93A4-7D894253EBF8}"/>
              </a:ext>
            </a:extLst>
          </p:cNvPr>
          <p:cNvSpPr>
            <a:spLocks noChangeShapeType="1"/>
          </p:cNvSpPr>
          <p:nvPr/>
        </p:nvSpPr>
        <p:spPr bwMode="auto">
          <a:xfrm flipH="1">
            <a:off x="844550" y="304958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32">
            <a:extLst>
              <a:ext uri="{FF2B5EF4-FFF2-40B4-BE49-F238E27FC236}">
                <a16:creationId xmlns:a16="http://schemas.microsoft.com/office/drawing/2014/main" id="{15413497-3F11-4FA4-9041-268A46002561}"/>
              </a:ext>
            </a:extLst>
          </p:cNvPr>
          <p:cNvSpPr>
            <a:spLocks noChangeShapeType="1"/>
          </p:cNvSpPr>
          <p:nvPr/>
        </p:nvSpPr>
        <p:spPr bwMode="auto">
          <a:xfrm flipH="1">
            <a:off x="845629" y="3542345"/>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32">
            <a:extLst>
              <a:ext uri="{FF2B5EF4-FFF2-40B4-BE49-F238E27FC236}">
                <a16:creationId xmlns:a16="http://schemas.microsoft.com/office/drawing/2014/main" id="{F06F2646-1204-4C46-BF46-C53424714B58}"/>
              </a:ext>
            </a:extLst>
          </p:cNvPr>
          <p:cNvSpPr>
            <a:spLocks noChangeShapeType="1"/>
          </p:cNvSpPr>
          <p:nvPr/>
        </p:nvSpPr>
        <p:spPr bwMode="auto">
          <a:xfrm flipH="1">
            <a:off x="844550" y="4051931"/>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32">
            <a:extLst>
              <a:ext uri="{FF2B5EF4-FFF2-40B4-BE49-F238E27FC236}">
                <a16:creationId xmlns:a16="http://schemas.microsoft.com/office/drawing/2014/main" id="{9C324FE4-12B0-43BB-9823-2F4F1080BEB9}"/>
              </a:ext>
            </a:extLst>
          </p:cNvPr>
          <p:cNvSpPr>
            <a:spLocks noChangeShapeType="1"/>
          </p:cNvSpPr>
          <p:nvPr/>
        </p:nvSpPr>
        <p:spPr bwMode="auto">
          <a:xfrm flipH="1">
            <a:off x="845629" y="456151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2">
            <a:extLst>
              <a:ext uri="{FF2B5EF4-FFF2-40B4-BE49-F238E27FC236}">
                <a16:creationId xmlns:a16="http://schemas.microsoft.com/office/drawing/2014/main" id="{91E5453C-60A4-420E-9A28-4D98D83FBFB2}"/>
              </a:ext>
            </a:extLst>
          </p:cNvPr>
          <p:cNvSpPr>
            <a:spLocks noChangeShapeType="1"/>
          </p:cNvSpPr>
          <p:nvPr/>
        </p:nvSpPr>
        <p:spPr bwMode="auto">
          <a:xfrm flipH="1">
            <a:off x="11356976" y="252437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32">
            <a:extLst>
              <a:ext uri="{FF2B5EF4-FFF2-40B4-BE49-F238E27FC236}">
                <a16:creationId xmlns:a16="http://schemas.microsoft.com/office/drawing/2014/main" id="{55C205F6-0170-4A7A-8D97-7312DD80EF8C}"/>
              </a:ext>
            </a:extLst>
          </p:cNvPr>
          <p:cNvSpPr>
            <a:spLocks noChangeShapeType="1"/>
          </p:cNvSpPr>
          <p:nvPr/>
        </p:nvSpPr>
        <p:spPr bwMode="auto">
          <a:xfrm flipH="1">
            <a:off x="11356976" y="3032756"/>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32">
            <a:extLst>
              <a:ext uri="{FF2B5EF4-FFF2-40B4-BE49-F238E27FC236}">
                <a16:creationId xmlns:a16="http://schemas.microsoft.com/office/drawing/2014/main" id="{AAF057BC-2813-4259-B096-959E3A1C2CDA}"/>
              </a:ext>
            </a:extLst>
          </p:cNvPr>
          <p:cNvSpPr>
            <a:spLocks noChangeShapeType="1"/>
          </p:cNvSpPr>
          <p:nvPr/>
        </p:nvSpPr>
        <p:spPr bwMode="auto">
          <a:xfrm flipH="1">
            <a:off x="11356976" y="3542343"/>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32">
            <a:extLst>
              <a:ext uri="{FF2B5EF4-FFF2-40B4-BE49-F238E27FC236}">
                <a16:creationId xmlns:a16="http://schemas.microsoft.com/office/drawing/2014/main" id="{0F1CC583-B866-4921-BC06-9B160EE4256B}"/>
              </a:ext>
            </a:extLst>
          </p:cNvPr>
          <p:cNvSpPr>
            <a:spLocks noChangeShapeType="1"/>
          </p:cNvSpPr>
          <p:nvPr/>
        </p:nvSpPr>
        <p:spPr bwMode="auto">
          <a:xfrm flipH="1">
            <a:off x="11359616" y="4068764"/>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32">
            <a:extLst>
              <a:ext uri="{FF2B5EF4-FFF2-40B4-BE49-F238E27FC236}">
                <a16:creationId xmlns:a16="http://schemas.microsoft.com/office/drawing/2014/main" id="{D5A20745-50EF-48C5-AC19-95793D017BAB}"/>
              </a:ext>
            </a:extLst>
          </p:cNvPr>
          <p:cNvSpPr>
            <a:spLocks noChangeShapeType="1"/>
          </p:cNvSpPr>
          <p:nvPr/>
        </p:nvSpPr>
        <p:spPr bwMode="auto">
          <a:xfrm flipH="1">
            <a:off x="11356976" y="456043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405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a:t>Kubernetes Namespaces</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p:txBody>
          <a:bodyPr>
            <a:normAutofit/>
          </a:bodyPr>
          <a:lstStyle/>
          <a:p>
            <a:r>
              <a:rPr lang="en-GB" sz="2400" dirty="0">
                <a:solidFill>
                  <a:schemeClr val="tx1"/>
                </a:solidFill>
                <a:latin typeface="Consolas" panose="020B0609020204030204" pitchFamily="49" charset="0"/>
                <a:cs typeface="Segoe UI Semibold" panose="020B0702040204020203" pitchFamily="34" charset="0"/>
              </a:rPr>
              <a:t>Namespace</a:t>
            </a:r>
            <a:r>
              <a:rPr lang="en-GB" sz="2400" dirty="0"/>
              <a:t> Object is the logical Isolation boundary</a:t>
            </a:r>
          </a:p>
          <a:p>
            <a:r>
              <a:rPr lang="en-GB" sz="2400" dirty="0"/>
              <a:t>Kubernetes has features to help us safely isolate tenants </a:t>
            </a:r>
          </a:p>
          <a:p>
            <a:pPr lvl="1"/>
            <a:r>
              <a:rPr lang="en-GB" sz="2400" dirty="0"/>
              <a:t>Scheduling: Resource Quota</a:t>
            </a:r>
          </a:p>
          <a:p>
            <a:pPr lvl="1"/>
            <a:r>
              <a:rPr lang="en-GB" sz="2400" dirty="0"/>
              <a:t>Network Isolation using </a:t>
            </a:r>
            <a:r>
              <a:rPr lang="en-GB" sz="2400" b="1" dirty="0"/>
              <a:t>Network Policies</a:t>
            </a:r>
          </a:p>
          <a:p>
            <a:pPr lvl="1"/>
            <a:r>
              <a:rPr lang="en-GB" sz="2400" dirty="0"/>
              <a:t>Authentication and Authorization: RBAC and Pod Security Policy </a:t>
            </a:r>
          </a:p>
          <a:p>
            <a:pPr marL="448228" lvl="2" indent="0">
              <a:buNone/>
            </a:pPr>
            <a:r>
              <a:rPr lang="en-GB" sz="2400" dirty="0">
                <a:sym typeface="Wingdings" panose="05000000000000000000" pitchFamily="2" charset="2"/>
              </a:rPr>
              <a:t> </a:t>
            </a:r>
            <a:r>
              <a:rPr lang="en-GB" sz="2400" dirty="0"/>
              <a:t>went “Public Preview”: </a:t>
            </a:r>
            <a:r>
              <a:rPr lang="de-DE" sz="2400" dirty="0">
                <a:hlinkClick r:id="rId4"/>
              </a:rPr>
              <a:t>https://azure.microsoft.com/en-us/updates/pod-security-policy-for-azure-kubernetes-service-aks-is-now-available-in-preview/</a:t>
            </a:r>
            <a:endParaRPr lang="en-GB" sz="2400" dirty="0"/>
          </a:p>
        </p:txBody>
      </p:sp>
    </p:spTree>
    <p:custDataLst>
      <p:tags r:id="rId1"/>
    </p:custDataLst>
    <p:extLst>
      <p:ext uri="{BB962C8B-B14F-4D97-AF65-F5344CB8AC3E}">
        <p14:creationId xmlns:p14="http://schemas.microsoft.com/office/powerpoint/2010/main" val="13829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dirty="0"/>
              <a:t>Azure Network Policy Manager</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a:xfrm>
            <a:off x="548640" y="1386348"/>
            <a:ext cx="10805160" cy="4790615"/>
          </a:xfrm>
        </p:spPr>
        <p:txBody>
          <a:bodyPr vert="horz" wrap="square" lIns="146304" tIns="91440" rIns="146304" bIns="91440" rtlCol="0">
            <a:normAutofit fontScale="92500"/>
          </a:bodyPr>
          <a:lstStyle/>
          <a:p>
            <a:pPr>
              <a:buFont typeface="Arial" panose="020B0604020202020204" pitchFamily="34" charset="0"/>
              <a:buChar char="•"/>
            </a:pPr>
            <a:r>
              <a:rPr lang="en-GB" sz="2400" dirty="0">
                <a:solidFill>
                  <a:schemeClr val="tx1"/>
                </a:solidFill>
              </a:rPr>
              <a:t>Microsoft’s own network policy module</a:t>
            </a:r>
          </a:p>
          <a:p>
            <a:pPr>
              <a:buFont typeface="Arial" panose="020B0604020202020204" pitchFamily="34" charset="0"/>
              <a:buChar char="•"/>
            </a:pPr>
            <a:r>
              <a:rPr lang="en-GB" sz="2400" dirty="0">
                <a:solidFill>
                  <a:schemeClr val="tx1"/>
                </a:solidFill>
              </a:rPr>
              <a:t>Implements Kubernetes Network Policies for </a:t>
            </a:r>
            <a:r>
              <a:rPr lang="en-GB" sz="2400" dirty="0" err="1">
                <a:solidFill>
                  <a:schemeClr val="tx1"/>
                </a:solidFill>
              </a:rPr>
              <a:t>aks</a:t>
            </a:r>
            <a:r>
              <a:rPr lang="en-GB" sz="2400" dirty="0">
                <a:solidFill>
                  <a:schemeClr val="tx1"/>
                </a:solidFill>
              </a:rPr>
              <a:t>-engine / Azure Kubernetes Service</a:t>
            </a:r>
          </a:p>
          <a:p>
            <a:pPr>
              <a:buFont typeface="Arial" panose="020B0604020202020204" pitchFamily="34" charset="0"/>
              <a:buChar char="•"/>
            </a:pPr>
            <a:r>
              <a:rPr lang="en-GB" sz="2400" dirty="0">
                <a:solidFill>
                  <a:schemeClr val="tx1"/>
                </a:solidFill>
              </a:rPr>
              <a:t>Depends on Azure CNI / “Advanced Networking” feature</a:t>
            </a:r>
          </a:p>
          <a:p>
            <a:pPr>
              <a:buFont typeface="Arial" panose="020B0604020202020204" pitchFamily="34" charset="0"/>
              <a:buChar char="•"/>
            </a:pPr>
            <a:r>
              <a:rPr lang="en-GB" sz="2400" dirty="0">
                <a:solidFill>
                  <a:schemeClr val="tx1"/>
                </a:solidFill>
              </a:rPr>
              <a:t>Apply networking rules on pods / namespaces, e.g. deny / allow traffic to certain pods</a:t>
            </a:r>
          </a:p>
          <a:p>
            <a:pPr>
              <a:buFont typeface="Arial" panose="020B0604020202020204" pitchFamily="34" charset="0"/>
              <a:buChar char="•"/>
            </a:pPr>
            <a:r>
              <a:rPr lang="en-GB" sz="2400" dirty="0">
                <a:solidFill>
                  <a:schemeClr val="tx1"/>
                </a:solidFill>
              </a:rPr>
              <a:t>Follows </a:t>
            </a:r>
            <a:r>
              <a:rPr lang="en-GB" sz="2400" i="1" dirty="0">
                <a:solidFill>
                  <a:schemeClr val="tx1"/>
                </a:solidFill>
              </a:rPr>
              <a:t>LIFO</a:t>
            </a:r>
            <a:r>
              <a:rPr lang="en-GB" sz="2400" dirty="0">
                <a:solidFill>
                  <a:schemeClr val="tx1"/>
                </a:solidFill>
              </a:rPr>
              <a:t> principle</a:t>
            </a:r>
          </a:p>
          <a:p>
            <a:pPr lvl="1">
              <a:buFont typeface="Arial" panose="020B0604020202020204" pitchFamily="34" charset="0"/>
              <a:buChar char="•"/>
            </a:pPr>
            <a:r>
              <a:rPr lang="en-GB" sz="2400" dirty="0">
                <a:solidFill>
                  <a:schemeClr val="tx1"/>
                </a:solidFill>
              </a:rPr>
              <a:t>e.g. deploy a “deny-inbound-all” rule to a namespace first, then deploy additional policies to allow access as necessary</a:t>
            </a:r>
          </a:p>
          <a:p>
            <a:pPr>
              <a:buFont typeface="Arial" panose="020B0604020202020204" pitchFamily="34" charset="0"/>
              <a:buChar char="•"/>
            </a:pPr>
            <a:endParaRPr lang="en-GB" sz="2400" dirty="0">
              <a:solidFill>
                <a:schemeClr val="tx1"/>
              </a:solidFill>
            </a:endParaRPr>
          </a:p>
          <a:p>
            <a:pPr>
              <a:buFont typeface="Arial" panose="020B0604020202020204" pitchFamily="34" charset="0"/>
              <a:buChar char="•"/>
            </a:pPr>
            <a:r>
              <a:rPr lang="en-GB" sz="2400" dirty="0">
                <a:solidFill>
                  <a:schemeClr val="tx1"/>
                </a:solidFill>
              </a:rPr>
              <a:t>Network Policy Recipes: </a:t>
            </a:r>
            <a:r>
              <a:rPr lang="de-DE" sz="2400" dirty="0">
                <a:hlinkClick r:id="rId4"/>
              </a:rPr>
              <a:t>https://github.com/ahmetb/kubernetes-network-policy-recipes</a:t>
            </a:r>
            <a:endParaRPr lang="en-GB" sz="2400" dirty="0">
              <a:solidFill>
                <a:schemeClr val="tx1"/>
              </a:solidFill>
            </a:endParaRPr>
          </a:p>
          <a:p>
            <a:pPr>
              <a:buFont typeface="Arial" panose="020B0604020202020204" pitchFamily="34" charset="0"/>
              <a:buChar char="•"/>
            </a:pPr>
            <a:endParaRPr lang="en-GB" sz="2400" dirty="0">
              <a:solidFill>
                <a:schemeClr val="tx1"/>
              </a:solidFill>
            </a:endParaRPr>
          </a:p>
          <a:p>
            <a:endParaRPr lang="en-GB" dirty="0">
              <a:solidFill>
                <a:schemeClr val="tx1"/>
              </a:solidFill>
            </a:endParaRPr>
          </a:p>
          <a:p>
            <a:endParaRPr lang="en-GB" dirty="0">
              <a:solidFill>
                <a:schemeClr val="tx1"/>
              </a:solidFill>
            </a:endParaRPr>
          </a:p>
        </p:txBody>
      </p:sp>
    </p:spTree>
    <p:custDataLst>
      <p:tags r:id="rId1"/>
    </p:custDataLst>
    <p:extLst>
      <p:ext uri="{BB962C8B-B14F-4D97-AF65-F5344CB8AC3E}">
        <p14:creationId xmlns:p14="http://schemas.microsoft.com/office/powerpoint/2010/main" val="7039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Get to know logical isolation pattern</a:t>
            </a:r>
          </a:p>
          <a:p>
            <a:r>
              <a:rPr lang="en-US" sz="2400" dirty="0"/>
              <a:t>Apply </a:t>
            </a:r>
            <a:r>
              <a:rPr lang="en-US" sz="2400" dirty="0" err="1"/>
              <a:t>NetworkPolicies</a:t>
            </a:r>
            <a:r>
              <a:rPr lang="en-US" sz="2400" dirty="0"/>
              <a:t> to isolate workloads on one Kubernetes cluster</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9370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Ingress Configuration</a:t>
            </a:r>
          </a:p>
        </p:txBody>
      </p:sp>
    </p:spTree>
    <p:extLst>
      <p:ext uri="{BB962C8B-B14F-4D97-AF65-F5344CB8AC3E}">
        <p14:creationId xmlns:p14="http://schemas.microsoft.com/office/powerpoint/2010/main" val="243257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#2</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304366"/>
          </a:xfrm>
          <a:prstGeom prst="rect">
            <a:avLst/>
          </a:prstGeom>
          <a:noFill/>
        </p:spPr>
        <p:txBody>
          <a:bodyPr wrap="square" lIns="182880" tIns="146304" rIns="182880" bIns="146304" rtlCol="0" anchor="t">
            <a:spAutoFit/>
          </a:bodyPr>
          <a:lstStyle/>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Sidecar Pattern</a:t>
            </a: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Service Mesh</a:t>
            </a:r>
          </a:p>
          <a:p>
            <a:pPr marL="800100" lvl="1" indent="-342900">
              <a:lnSpc>
                <a:spcPct val="150000"/>
              </a:lnSpc>
              <a:spcAft>
                <a:spcPts val="600"/>
              </a:spcAft>
              <a:buFontTx/>
              <a:buChar char="-"/>
            </a:pPr>
            <a:r>
              <a:rPr lang="de-DE" sz="2400" dirty="0" err="1">
                <a:gradFill>
                  <a:gsLst>
                    <a:gs pos="2917">
                      <a:schemeClr val="tx1"/>
                    </a:gs>
                    <a:gs pos="30000">
                      <a:schemeClr val="tx1"/>
                    </a:gs>
                  </a:gsLst>
                  <a:lin ang="5400000" scaled="0"/>
                </a:gradFill>
              </a:rPr>
              <a:t>Istio</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a:t>
            </a:r>
            <a:r>
              <a:rPr lang="de-DE" sz="2400" dirty="0" err="1">
                <a:gradFill>
                  <a:gsLst>
                    <a:gs pos="2917">
                      <a:schemeClr val="tx1"/>
                    </a:gs>
                    <a:gs pos="30000">
                      <a:schemeClr val="tx1"/>
                    </a:gs>
                  </a:gsLst>
                  <a:lin ang="5400000" scaled="0"/>
                </a:gradFill>
              </a:rPr>
              <a:t>What</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we</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wanted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to</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add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Slides</a:t>
            </a:r>
            <a:r>
              <a:rPr lang="de-DE" sz="2400" dirty="0">
                <a:gradFill>
                  <a:gsLst>
                    <a:gs pos="2917">
                      <a:schemeClr val="tx1"/>
                    </a:gs>
                    <a:gs pos="30000">
                      <a:schemeClr val="tx1"/>
                    </a:gs>
                  </a:gsLst>
                  <a:lin ang="5400000" scaled="0"/>
                </a:gradFill>
              </a:rPr>
              <a:t>)</a:t>
            </a:r>
          </a:p>
          <a:p>
            <a:pPr marL="342900" indent="-342900">
              <a:lnSpc>
                <a:spcPct val="150000"/>
              </a:lnSpc>
              <a:spcAft>
                <a:spcPts val="600"/>
              </a:spcAft>
              <a:buFontTx/>
              <a:buChar char="-"/>
            </a:pPr>
            <a:endParaRPr lang="de-DE" sz="24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6478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310987"/>
          </a:xfrm>
          <a:prstGeom prst="rect">
            <a:avLst/>
          </a:prstGeom>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North/South traffic? Ingress controller is your friend!</a:t>
            </a:r>
          </a:p>
          <a:p>
            <a:r>
              <a:rPr lang="en-US" sz="2400" dirty="0">
                <a:latin typeface="Segoe UI" panose="020B0502040204020203" pitchFamily="34" charset="0"/>
                <a:cs typeface="Segoe UI" panose="020B0502040204020203" pitchFamily="34" charset="0"/>
              </a:rPr>
              <a:t>Use </a:t>
            </a:r>
            <a:r>
              <a:rPr lang="en-US" sz="2400" dirty="0" err="1">
                <a:latin typeface="Consolas" panose="020B0609020204030204" pitchFamily="49" charset="0"/>
                <a:cs typeface="Segoe UI" panose="020B0502040204020203" pitchFamily="34" charset="0"/>
              </a:rPr>
              <a:t>LoadBalancer</a:t>
            </a:r>
            <a:r>
              <a:rPr lang="en-US" sz="2400" dirty="0">
                <a:latin typeface="Segoe UI" panose="020B0502040204020203" pitchFamily="34" charset="0"/>
                <a:cs typeface="Segoe UI" panose="020B0502040204020203" pitchFamily="34" charset="0"/>
              </a:rPr>
              <a:t> service type as seldom as possible</a:t>
            </a:r>
          </a:p>
          <a:p>
            <a:r>
              <a:rPr lang="en-US" sz="2400" dirty="0">
                <a:latin typeface="Segoe UI" panose="020B0502040204020203" pitchFamily="34" charset="0"/>
                <a:cs typeface="Segoe UI" panose="020B0502040204020203" pitchFamily="34" charset="0"/>
              </a:rPr>
              <a:t>NGINX is a widely used solution</a:t>
            </a:r>
          </a:p>
          <a:p>
            <a:r>
              <a:rPr lang="en-US" sz="2400" dirty="0">
                <a:latin typeface="Segoe UI" panose="020B0502040204020203" pitchFamily="34" charset="0"/>
                <a:cs typeface="Segoe UI" panose="020B0502040204020203" pitchFamily="34" charset="0"/>
              </a:rPr>
              <a:t>There are (of course) others</a:t>
            </a:r>
          </a:p>
          <a:p>
            <a:pPr lvl="1"/>
            <a:r>
              <a:rPr lang="en-US" sz="2000" dirty="0">
                <a:latin typeface="Segoe UI" panose="020B0502040204020203" pitchFamily="34" charset="0"/>
                <a:cs typeface="Segoe UI" panose="020B0502040204020203" pitchFamily="34" charset="0"/>
              </a:rPr>
              <a:t>Ambassador </a:t>
            </a:r>
          </a:p>
          <a:p>
            <a:pPr lvl="1"/>
            <a:r>
              <a:rPr lang="en-US" sz="2000" dirty="0" err="1">
                <a:latin typeface="Segoe UI" panose="020B0502040204020203" pitchFamily="34" charset="0"/>
                <a:cs typeface="Segoe UI" panose="020B0502040204020203" pitchFamily="34" charset="0"/>
              </a:rPr>
              <a:t>Traeffik</a:t>
            </a:r>
            <a:endParaRPr lang="en-US" sz="20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Contour / Envoy</a:t>
            </a:r>
          </a:p>
          <a:p>
            <a:pPr lvl="1"/>
            <a:r>
              <a:rPr lang="en-US" sz="2000" dirty="0">
                <a:latin typeface="Segoe UI" panose="020B0502040204020203" pitchFamily="34" charset="0"/>
                <a:cs typeface="Segoe UI" panose="020B0502040204020203" pitchFamily="34" charset="0"/>
              </a:rPr>
              <a:t>Kong</a:t>
            </a:r>
          </a:p>
          <a:p>
            <a:pPr lvl="1"/>
            <a:r>
              <a:rPr lang="en-US" sz="2000" dirty="0">
                <a:latin typeface="Segoe UI" panose="020B0502040204020203" pitchFamily="34" charset="0"/>
                <a:cs typeface="Segoe UI" panose="020B0502040204020203" pitchFamily="34" charset="0"/>
              </a:rPr>
              <a:t>…</a:t>
            </a:r>
          </a:p>
          <a:p>
            <a:r>
              <a:rPr lang="en-US" sz="2400" dirty="0">
                <a:latin typeface="Segoe UI" panose="020B0502040204020203" pitchFamily="34" charset="0"/>
                <a:cs typeface="Segoe UI" panose="020B0502040204020203" pitchFamily="34" charset="0"/>
              </a:rPr>
              <a:t>For APIs: use an API Gateway</a:t>
            </a:r>
          </a:p>
          <a:p>
            <a:pPr lvl="1"/>
            <a:r>
              <a:rPr lang="en-US" sz="2000" dirty="0">
                <a:latin typeface="Segoe UI" panose="020B0502040204020203" pitchFamily="34" charset="0"/>
                <a:cs typeface="Segoe UI" panose="020B0502040204020203" pitchFamily="34" charset="0"/>
              </a:rPr>
              <a:t>Azure API Management (</a:t>
            </a:r>
            <a:r>
              <a:rPr lang="en-US" sz="2000" dirty="0">
                <a:latin typeface="Segoe UI" panose="020B0502040204020203" pitchFamily="34" charset="0"/>
                <a:cs typeface="Segoe UI" panose="020B0502040204020203" pitchFamily="34" charset="0"/>
                <a:sym typeface="Wingdings" panose="05000000000000000000" pitchFamily="2" charset="2"/>
              </a:rPr>
              <a:t> </a:t>
            </a:r>
            <a:r>
              <a:rPr lang="en-US" sz="2000" dirty="0">
                <a:latin typeface="Segoe UI" panose="020B0502040204020203" pitchFamily="34" charset="0"/>
                <a:cs typeface="Segoe UI" panose="020B0502040204020203" pitchFamily="34" charset="0"/>
              </a:rPr>
              <a:t>outside the cluster. Use a combination of Azure CNI and  internal </a:t>
            </a:r>
            <a:r>
              <a:rPr lang="en-US" sz="2000" dirty="0" err="1">
                <a:latin typeface="Segoe UI" panose="020B0502040204020203" pitchFamily="34" charset="0"/>
                <a:cs typeface="Segoe UI" panose="020B0502040204020203" pitchFamily="34" charset="0"/>
              </a:rPr>
              <a:t>loadbalancers</a:t>
            </a:r>
            <a:r>
              <a:rPr lang="en-US" sz="2000" dirty="0">
                <a:latin typeface="Segoe UI" panose="020B0502040204020203" pitchFamily="34" charset="0"/>
                <a:cs typeface="Segoe UI" panose="020B0502040204020203" pitchFamily="34" charset="0"/>
              </a:rPr>
              <a:t>)</a:t>
            </a:r>
          </a:p>
          <a:p>
            <a:pPr lvl="1"/>
            <a:r>
              <a:rPr lang="en-US" sz="2000" dirty="0">
                <a:latin typeface="Segoe UI" panose="020B0502040204020203" pitchFamily="34" charset="0"/>
                <a:cs typeface="Segoe UI" panose="020B0502040204020203" pitchFamily="34" charset="0"/>
              </a:rPr>
              <a:t>Kong</a:t>
            </a:r>
          </a:p>
          <a:p>
            <a:pPr lvl="1"/>
            <a:r>
              <a:rPr lang="en-US" sz="2000" dirty="0">
                <a:latin typeface="Segoe UI" panose="020B0502040204020203" pitchFamily="34" charset="0"/>
                <a:cs typeface="Segoe UI" panose="020B0502040204020203" pitchFamily="34" charset="0"/>
              </a:rPr>
              <a:t>Express Gateway</a:t>
            </a:r>
          </a:p>
          <a:p>
            <a:pPr lvl="1"/>
            <a:r>
              <a:rPr lang="en-US" sz="2000" dirty="0">
                <a:latin typeface="Segoe UI" panose="020B0502040204020203" pitchFamily="34" charset="0"/>
                <a:cs typeface="Segoe UI" panose="020B0502040204020203" pitchFamily="34" charset="0"/>
              </a:rPr>
              <a:t>…</a:t>
            </a:r>
          </a:p>
          <a:p>
            <a:endParaRPr lang="en-US" sz="2400" dirty="0">
              <a:latin typeface="Segoe UI" panose="020B0502040204020203" pitchFamily="34" charset="0"/>
              <a:cs typeface="Segoe UI" panose="020B0502040204020203" pitchFamily="34" charset="0"/>
            </a:endParaRPr>
          </a:p>
          <a:p>
            <a:endParaRPr lang="en-US" sz="24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Ingress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6843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B7A5BE6B-E71A-42CF-8748-5E94308EF209}"/>
              </a:ext>
            </a:extLst>
          </p:cNvPr>
          <p:cNvSpPr/>
          <p:nvPr/>
        </p:nvSpPr>
        <p:spPr>
          <a:xfrm>
            <a:off x="3627124" y="2943664"/>
            <a:ext cx="4600136" cy="3066757"/>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de-DE" dirty="0" err="1"/>
              <a:t>Kubernetes</a:t>
            </a:r>
            <a:r>
              <a:rPr lang="de-DE" dirty="0"/>
              <a:t> Cluster</a:t>
            </a:r>
          </a:p>
        </p:txBody>
      </p:sp>
      <p:sp>
        <p:nvSpPr>
          <p:cNvPr id="5" name="Rechteck 4">
            <a:extLst>
              <a:ext uri="{FF2B5EF4-FFF2-40B4-BE49-F238E27FC236}">
                <a16:creationId xmlns:a16="http://schemas.microsoft.com/office/drawing/2014/main" id="{09C799BF-B6AC-49E4-BDD0-307032E983DA}"/>
              </a:ext>
            </a:extLst>
          </p:cNvPr>
          <p:cNvSpPr/>
          <p:nvPr/>
        </p:nvSpPr>
        <p:spPr>
          <a:xfrm>
            <a:off x="3769388"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6" name="Rechteck 5">
            <a:extLst>
              <a:ext uri="{FF2B5EF4-FFF2-40B4-BE49-F238E27FC236}">
                <a16:creationId xmlns:a16="http://schemas.microsoft.com/office/drawing/2014/main" id="{A9959B9D-79B1-48E6-9365-A367A244BB82}"/>
              </a:ext>
            </a:extLst>
          </p:cNvPr>
          <p:cNvSpPr/>
          <p:nvPr/>
        </p:nvSpPr>
        <p:spPr>
          <a:xfrm>
            <a:off x="4457525"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7" name="Rechteck 6">
            <a:extLst>
              <a:ext uri="{FF2B5EF4-FFF2-40B4-BE49-F238E27FC236}">
                <a16:creationId xmlns:a16="http://schemas.microsoft.com/office/drawing/2014/main" id="{350B4230-2669-4912-AA38-4F308123D61F}"/>
              </a:ext>
            </a:extLst>
          </p:cNvPr>
          <p:cNvSpPr/>
          <p:nvPr/>
        </p:nvSpPr>
        <p:spPr>
          <a:xfrm>
            <a:off x="5123201"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8" name="Rechteck 7">
            <a:extLst>
              <a:ext uri="{FF2B5EF4-FFF2-40B4-BE49-F238E27FC236}">
                <a16:creationId xmlns:a16="http://schemas.microsoft.com/office/drawing/2014/main" id="{93B67288-45FF-4BCC-A8CC-60408C01FEC7}"/>
              </a:ext>
            </a:extLst>
          </p:cNvPr>
          <p:cNvSpPr/>
          <p:nvPr/>
        </p:nvSpPr>
        <p:spPr>
          <a:xfrm>
            <a:off x="4068803"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cxnSp>
        <p:nvCxnSpPr>
          <p:cNvPr id="19" name="Gerade Verbindung mit Pfeil 18">
            <a:extLst>
              <a:ext uri="{FF2B5EF4-FFF2-40B4-BE49-F238E27FC236}">
                <a16:creationId xmlns:a16="http://schemas.microsoft.com/office/drawing/2014/main" id="{0A2FB39E-2B12-400F-881B-70B7C7E4E979}"/>
              </a:ext>
            </a:extLst>
          </p:cNvPr>
          <p:cNvCxnSpPr>
            <a:cxnSpLocks/>
            <a:endCxn id="5" idx="0"/>
          </p:cNvCxnSpPr>
          <p:nvPr/>
        </p:nvCxnSpPr>
        <p:spPr>
          <a:xfrm flipH="1">
            <a:off x="4057858"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9FDC76F2-B5D7-4101-AB54-F8432A5D0E37}"/>
              </a:ext>
            </a:extLst>
          </p:cNvPr>
          <p:cNvCxnSpPr>
            <a:cxnSpLocks/>
            <a:stCxn id="8" idx="2"/>
            <a:endCxn id="6" idx="0"/>
          </p:cNvCxnSpPr>
          <p:nvPr/>
        </p:nvCxnSpPr>
        <p:spPr>
          <a:xfrm>
            <a:off x="4740237" y="4975092"/>
            <a:ext cx="5758"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66C4B0E4-3E02-49BB-8E0C-CE9B8A3612D7}"/>
              </a:ext>
            </a:extLst>
          </p:cNvPr>
          <p:cNvCxnSpPr>
            <a:cxnSpLocks/>
            <a:endCxn id="7" idx="0"/>
          </p:cNvCxnSpPr>
          <p:nvPr/>
        </p:nvCxnSpPr>
        <p:spPr>
          <a:xfrm>
            <a:off x="5145662"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19590F32-28BE-47CC-8090-5EA0BE516312}"/>
              </a:ext>
            </a:extLst>
          </p:cNvPr>
          <p:cNvCxnSpPr>
            <a:cxnSpLocks/>
            <a:endCxn id="11" idx="0"/>
          </p:cNvCxnSpPr>
          <p:nvPr/>
        </p:nvCxnSpPr>
        <p:spPr>
          <a:xfrm flipH="1">
            <a:off x="5923682" y="1555967"/>
            <a:ext cx="3510" cy="46545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9E47B775-7E7E-4B31-A69D-0FAE69A8E1FD}"/>
              </a:ext>
            </a:extLst>
          </p:cNvPr>
          <p:cNvSpPr txBox="1"/>
          <p:nvPr/>
        </p:nvSpPr>
        <p:spPr>
          <a:xfrm>
            <a:off x="4982312" y="89075"/>
            <a:ext cx="1889760" cy="369332"/>
          </a:xfrm>
          <a:prstGeom prst="rect">
            <a:avLst/>
          </a:prstGeom>
          <a:noFill/>
        </p:spPr>
        <p:txBody>
          <a:bodyPr wrap="square" rtlCol="0">
            <a:spAutoFit/>
          </a:bodyPr>
          <a:lstStyle/>
          <a:p>
            <a:pPr algn="ctr"/>
            <a:r>
              <a:rPr lang="de-DE" b="1" dirty="0">
                <a:solidFill>
                  <a:schemeClr val="accent6">
                    <a:lumMod val="75000"/>
                  </a:schemeClr>
                </a:solidFill>
              </a:rPr>
              <a:t>Ingress</a:t>
            </a:r>
          </a:p>
        </p:txBody>
      </p:sp>
      <p:sp>
        <p:nvSpPr>
          <p:cNvPr id="11" name="Rechteck 10">
            <a:extLst>
              <a:ext uri="{FF2B5EF4-FFF2-40B4-BE49-F238E27FC236}">
                <a16:creationId xmlns:a16="http://schemas.microsoft.com/office/drawing/2014/main" id="{D981E610-9D22-4E1E-82EF-628A79C5406C}"/>
              </a:ext>
            </a:extLst>
          </p:cNvPr>
          <p:cNvSpPr/>
          <p:nvPr/>
        </p:nvSpPr>
        <p:spPr>
          <a:xfrm>
            <a:off x="4740237" y="2021419"/>
            <a:ext cx="2366889" cy="4114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Azure Load Balancer</a:t>
            </a:r>
          </a:p>
        </p:txBody>
      </p:sp>
      <p:cxnSp>
        <p:nvCxnSpPr>
          <p:cNvPr id="33" name="Gerade Verbindung mit Pfeil 32">
            <a:extLst>
              <a:ext uri="{FF2B5EF4-FFF2-40B4-BE49-F238E27FC236}">
                <a16:creationId xmlns:a16="http://schemas.microsoft.com/office/drawing/2014/main" id="{F53715C5-D982-4221-88BF-FFD5875F01FC}"/>
              </a:ext>
            </a:extLst>
          </p:cNvPr>
          <p:cNvCxnSpPr>
            <a:cxnSpLocks/>
            <a:stCxn id="11" idx="2"/>
          </p:cNvCxnSpPr>
          <p:nvPr/>
        </p:nvCxnSpPr>
        <p:spPr>
          <a:xfrm>
            <a:off x="5923682" y="2432899"/>
            <a:ext cx="7019" cy="120154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Rechteck 13">
            <a:extLst>
              <a:ext uri="{FF2B5EF4-FFF2-40B4-BE49-F238E27FC236}">
                <a16:creationId xmlns:a16="http://schemas.microsoft.com/office/drawing/2014/main" id="{3CD05AD5-F88C-4413-898F-ACEAF9E57374}"/>
              </a:ext>
            </a:extLst>
          </p:cNvPr>
          <p:cNvSpPr/>
          <p:nvPr/>
        </p:nvSpPr>
        <p:spPr>
          <a:xfrm>
            <a:off x="3771310" y="3083800"/>
            <a:ext cx="4318781" cy="11200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sz="1400" dirty="0"/>
              <a:t>Ingress</a:t>
            </a:r>
          </a:p>
        </p:txBody>
      </p:sp>
      <p:sp>
        <p:nvSpPr>
          <p:cNvPr id="35" name="Rechteck 34">
            <a:extLst>
              <a:ext uri="{FF2B5EF4-FFF2-40B4-BE49-F238E27FC236}">
                <a16:creationId xmlns:a16="http://schemas.microsoft.com/office/drawing/2014/main" id="{998A5576-8A74-4EFD-AF78-969066AD0DB6}"/>
              </a:ext>
            </a:extLst>
          </p:cNvPr>
          <p:cNvSpPr/>
          <p:nvPr/>
        </p:nvSpPr>
        <p:spPr>
          <a:xfrm>
            <a:off x="6159339"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6" name="Rechteck 35">
            <a:extLst>
              <a:ext uri="{FF2B5EF4-FFF2-40B4-BE49-F238E27FC236}">
                <a16:creationId xmlns:a16="http://schemas.microsoft.com/office/drawing/2014/main" id="{AF8B80DA-7D75-4067-AE77-463029FAD49C}"/>
              </a:ext>
            </a:extLst>
          </p:cNvPr>
          <p:cNvSpPr/>
          <p:nvPr/>
        </p:nvSpPr>
        <p:spPr>
          <a:xfrm>
            <a:off x="6847476"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7" name="Rechteck 36">
            <a:extLst>
              <a:ext uri="{FF2B5EF4-FFF2-40B4-BE49-F238E27FC236}">
                <a16:creationId xmlns:a16="http://schemas.microsoft.com/office/drawing/2014/main" id="{AE00E52B-598F-43A4-89CC-90DED8180758}"/>
              </a:ext>
            </a:extLst>
          </p:cNvPr>
          <p:cNvSpPr/>
          <p:nvPr/>
        </p:nvSpPr>
        <p:spPr>
          <a:xfrm>
            <a:off x="7513152"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8" name="Rechteck 37">
            <a:extLst>
              <a:ext uri="{FF2B5EF4-FFF2-40B4-BE49-F238E27FC236}">
                <a16:creationId xmlns:a16="http://schemas.microsoft.com/office/drawing/2014/main" id="{32168864-2993-46CA-8912-77DE94E90598}"/>
              </a:ext>
            </a:extLst>
          </p:cNvPr>
          <p:cNvSpPr/>
          <p:nvPr/>
        </p:nvSpPr>
        <p:spPr>
          <a:xfrm>
            <a:off x="6458754"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cxnSp>
        <p:nvCxnSpPr>
          <p:cNvPr id="39" name="Gerade Verbindung mit Pfeil 38">
            <a:extLst>
              <a:ext uri="{FF2B5EF4-FFF2-40B4-BE49-F238E27FC236}">
                <a16:creationId xmlns:a16="http://schemas.microsoft.com/office/drawing/2014/main" id="{CF704418-7028-462F-BFDB-0EEDED0054AD}"/>
              </a:ext>
            </a:extLst>
          </p:cNvPr>
          <p:cNvCxnSpPr>
            <a:cxnSpLocks/>
            <a:endCxn id="35" idx="0"/>
          </p:cNvCxnSpPr>
          <p:nvPr/>
        </p:nvCxnSpPr>
        <p:spPr>
          <a:xfrm flipH="1">
            <a:off x="6447809"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C3711D91-3849-42BA-9CA8-72A482B78CE6}"/>
              </a:ext>
            </a:extLst>
          </p:cNvPr>
          <p:cNvCxnSpPr>
            <a:cxnSpLocks/>
            <a:endCxn id="37" idx="0"/>
          </p:cNvCxnSpPr>
          <p:nvPr/>
        </p:nvCxnSpPr>
        <p:spPr>
          <a:xfrm>
            <a:off x="7535613"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2E6B35D2-D827-4E05-BDB0-4DD5925D4E56}"/>
              </a:ext>
            </a:extLst>
          </p:cNvPr>
          <p:cNvSpPr txBox="1"/>
          <p:nvPr/>
        </p:nvSpPr>
        <p:spPr>
          <a:xfrm>
            <a:off x="3873280" y="3635930"/>
            <a:ext cx="2057421" cy="307777"/>
          </a:xfrm>
          <a:prstGeom prst="rect">
            <a:avLst/>
          </a:prstGeom>
          <a:noFill/>
        </p:spPr>
        <p:txBody>
          <a:bodyPr wrap="square" rtlCol="0">
            <a:spAutoFit/>
          </a:bodyPr>
          <a:lstStyle/>
          <a:p>
            <a:pPr algn="ctr"/>
            <a:r>
              <a:rPr lang="de-DE" sz="1400" dirty="0">
                <a:solidFill>
                  <a:schemeClr val="bg1"/>
                </a:solidFill>
              </a:rPr>
              <a:t>https://foo.example.com</a:t>
            </a:r>
          </a:p>
        </p:txBody>
      </p:sp>
      <p:sp>
        <p:nvSpPr>
          <p:cNvPr id="43" name="Textfeld 42">
            <a:extLst>
              <a:ext uri="{FF2B5EF4-FFF2-40B4-BE49-F238E27FC236}">
                <a16:creationId xmlns:a16="http://schemas.microsoft.com/office/drawing/2014/main" id="{B7786FFE-BB43-4E49-A589-3D6CAFDA72B0}"/>
              </a:ext>
            </a:extLst>
          </p:cNvPr>
          <p:cNvSpPr txBox="1"/>
          <p:nvPr/>
        </p:nvSpPr>
        <p:spPr>
          <a:xfrm>
            <a:off x="6078415" y="3634441"/>
            <a:ext cx="2057421" cy="307777"/>
          </a:xfrm>
          <a:prstGeom prst="rect">
            <a:avLst/>
          </a:prstGeom>
          <a:noFill/>
        </p:spPr>
        <p:txBody>
          <a:bodyPr wrap="square" rtlCol="0">
            <a:spAutoFit/>
          </a:bodyPr>
          <a:lstStyle/>
          <a:p>
            <a:pPr algn="ctr"/>
            <a:r>
              <a:rPr lang="de-DE" sz="1400" dirty="0">
                <a:solidFill>
                  <a:schemeClr val="bg1"/>
                </a:solidFill>
              </a:rPr>
              <a:t>https://example.com/bar</a:t>
            </a:r>
          </a:p>
        </p:txBody>
      </p:sp>
      <p:cxnSp>
        <p:nvCxnSpPr>
          <p:cNvPr id="44" name="Gerade Verbindung mit Pfeil 43">
            <a:extLst>
              <a:ext uri="{FF2B5EF4-FFF2-40B4-BE49-F238E27FC236}">
                <a16:creationId xmlns:a16="http://schemas.microsoft.com/office/drawing/2014/main" id="{9CCA9503-9FB9-4D76-ABB8-291A5375734C}"/>
              </a:ext>
            </a:extLst>
          </p:cNvPr>
          <p:cNvCxnSpPr>
            <a:cxnSpLocks/>
          </p:cNvCxnSpPr>
          <p:nvPr/>
        </p:nvCxnSpPr>
        <p:spPr>
          <a:xfrm>
            <a:off x="4745995" y="3974249"/>
            <a:ext cx="0"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EA10644D-75D0-4C3B-ACE7-6A16A1FE3480}"/>
              </a:ext>
            </a:extLst>
          </p:cNvPr>
          <p:cNvCxnSpPr>
            <a:cxnSpLocks/>
            <a:endCxn id="38" idx="0"/>
          </p:cNvCxnSpPr>
          <p:nvPr/>
        </p:nvCxnSpPr>
        <p:spPr>
          <a:xfrm>
            <a:off x="7130187" y="3974249"/>
            <a:ext cx="1"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F7BACAE9-2FFB-4DC2-A6EE-7E19784E92E4}"/>
              </a:ext>
            </a:extLst>
          </p:cNvPr>
          <p:cNvSpPr txBox="1"/>
          <p:nvPr/>
        </p:nvSpPr>
        <p:spPr>
          <a:xfrm>
            <a:off x="7165149" y="2038888"/>
            <a:ext cx="2124222" cy="369332"/>
          </a:xfrm>
          <a:prstGeom prst="rect">
            <a:avLst/>
          </a:prstGeom>
          <a:noFill/>
        </p:spPr>
        <p:txBody>
          <a:bodyPr wrap="square" rtlCol="0">
            <a:spAutoFit/>
          </a:bodyPr>
          <a:lstStyle/>
          <a:p>
            <a:r>
              <a:rPr lang="de-DE" sz="900" dirty="0"/>
              <a:t>Public IP </a:t>
            </a:r>
            <a:r>
              <a:rPr lang="de-DE" sz="900" dirty="0" err="1"/>
              <a:t>Address</a:t>
            </a:r>
            <a:r>
              <a:rPr lang="de-DE" sz="900" dirty="0"/>
              <a:t> </a:t>
            </a:r>
            <a:r>
              <a:rPr lang="de-DE" sz="900" dirty="0" err="1"/>
              <a:t>for</a:t>
            </a:r>
            <a:r>
              <a:rPr lang="de-DE" sz="900" dirty="0"/>
              <a:t> </a:t>
            </a:r>
          </a:p>
          <a:p>
            <a:r>
              <a:rPr lang="de-DE" sz="900" dirty="0"/>
              <a:t>Ingress Controller</a:t>
            </a:r>
          </a:p>
        </p:txBody>
      </p:sp>
      <p:grpSp>
        <p:nvGrpSpPr>
          <p:cNvPr id="57" name="Gruppieren 56">
            <a:extLst>
              <a:ext uri="{FF2B5EF4-FFF2-40B4-BE49-F238E27FC236}">
                <a16:creationId xmlns:a16="http://schemas.microsoft.com/office/drawing/2014/main" id="{4364AD8A-5862-4A1D-8BF3-95E6639D593C}"/>
              </a:ext>
            </a:extLst>
          </p:cNvPr>
          <p:cNvGrpSpPr/>
          <p:nvPr/>
        </p:nvGrpSpPr>
        <p:grpSpPr>
          <a:xfrm>
            <a:off x="5466482" y="640078"/>
            <a:ext cx="2599198" cy="914400"/>
            <a:chOff x="5466482" y="640078"/>
            <a:chExt cx="2599198" cy="914400"/>
          </a:xfrm>
        </p:grpSpPr>
        <p:pic>
          <p:nvPicPr>
            <p:cNvPr id="54" name="Grafik 53" descr="Welt">
              <a:extLst>
                <a:ext uri="{FF2B5EF4-FFF2-40B4-BE49-F238E27FC236}">
                  <a16:creationId xmlns:a16="http://schemas.microsoft.com/office/drawing/2014/main" id="{6C2F4919-16C5-43B1-9DD3-0002FDF853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6482" y="640078"/>
              <a:ext cx="914400" cy="914400"/>
            </a:xfrm>
            <a:prstGeom prst="rect">
              <a:avLst/>
            </a:prstGeom>
          </p:spPr>
        </p:pic>
        <p:sp>
          <p:nvSpPr>
            <p:cNvPr id="56" name="Textfeld 55">
              <a:extLst>
                <a:ext uri="{FF2B5EF4-FFF2-40B4-BE49-F238E27FC236}">
                  <a16:creationId xmlns:a16="http://schemas.microsoft.com/office/drawing/2014/main" id="{3F5A83F0-0EB3-493F-9128-0F6149FB18F7}"/>
                </a:ext>
              </a:extLst>
            </p:cNvPr>
            <p:cNvSpPr txBox="1"/>
            <p:nvPr/>
          </p:nvSpPr>
          <p:spPr>
            <a:xfrm>
              <a:off x="6365055" y="915788"/>
              <a:ext cx="1700625" cy="369332"/>
            </a:xfrm>
            <a:prstGeom prst="rect">
              <a:avLst/>
            </a:prstGeom>
            <a:noFill/>
          </p:spPr>
          <p:txBody>
            <a:bodyPr wrap="square" rtlCol="0">
              <a:spAutoFit/>
            </a:bodyPr>
            <a:lstStyle/>
            <a:p>
              <a:r>
                <a:rPr lang="de-DE" dirty="0"/>
                <a:t>Traffic</a:t>
              </a:r>
            </a:p>
          </p:txBody>
        </p:sp>
      </p:grpSp>
    </p:spTree>
    <p:extLst>
      <p:ext uri="{BB962C8B-B14F-4D97-AF65-F5344CB8AC3E}">
        <p14:creationId xmlns:p14="http://schemas.microsoft.com/office/powerpoint/2010/main" val="2773886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Deploy an NGINX ingress controller</a:t>
            </a:r>
          </a:p>
          <a:p>
            <a:r>
              <a:rPr lang="en-US" sz="2400" dirty="0">
                <a:latin typeface="Segoe UI" panose="020B0502040204020203" pitchFamily="34" charset="0"/>
                <a:cs typeface="Segoe UI" panose="020B0502040204020203" pitchFamily="34" charset="0"/>
              </a:rPr>
              <a:t>Define ingress rules</a:t>
            </a:r>
          </a:p>
          <a:p>
            <a:r>
              <a:rPr lang="en-US" sz="2400" dirty="0">
                <a:latin typeface="Segoe UI" panose="020B0502040204020203" pitchFamily="34" charset="0"/>
                <a:cs typeface="Segoe UI" panose="020B0502040204020203" pitchFamily="34" charset="0"/>
              </a:rPr>
              <a:t>IP Whitelisting to limit access to certain applications</a:t>
            </a:r>
          </a:p>
          <a:p>
            <a:r>
              <a:rPr lang="en-US" sz="2400" dirty="0">
                <a:latin typeface="Segoe UI" panose="020B0502040204020203" pitchFamily="34" charset="0"/>
                <a:cs typeface="Segoe UI" panose="020B0502040204020203" pitchFamily="34" charset="0"/>
              </a:rPr>
              <a:t>Achieve rate limiting with an ingress controller</a:t>
            </a:r>
          </a:p>
          <a:p>
            <a:r>
              <a:rPr lang="en-US" sz="2400" dirty="0">
                <a:latin typeface="Segoe UI" panose="020B0502040204020203" pitchFamily="34" charset="0"/>
                <a:cs typeface="Segoe UI" panose="020B0502040204020203" pitchFamily="34" charset="0"/>
              </a:rPr>
              <a:t>Enable Basic Auth</a:t>
            </a:r>
          </a:p>
          <a:p>
            <a:r>
              <a:rPr lang="en-US" sz="2400" dirty="0">
                <a:latin typeface="Segoe UI" panose="020B0502040204020203" pitchFamily="34" charset="0"/>
                <a:cs typeface="Segoe UI" panose="020B0502040204020203" pitchFamily="34" charset="0"/>
              </a:rPr>
              <a:t>Delegate Authentication to Azure Active Directory and learn how to integrate Let's Encrypt</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436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dirty="0"/>
              <a:t>K8s behind Application Gateway / Web Application Firewall</a:t>
            </a:r>
          </a:p>
        </p:txBody>
      </p:sp>
    </p:spTree>
    <p:extLst>
      <p:ext uri="{BB962C8B-B14F-4D97-AF65-F5344CB8AC3E}">
        <p14:creationId xmlns:p14="http://schemas.microsoft.com/office/powerpoint/2010/main" val="150671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156-DC89-4342-B6DD-344A18B70C78}"/>
              </a:ext>
            </a:extLst>
          </p:cNvPr>
          <p:cNvSpPr>
            <a:spLocks noGrp="1"/>
          </p:cNvSpPr>
          <p:nvPr>
            <p:ph type="ctrTitle"/>
          </p:nvPr>
        </p:nvSpPr>
        <p:spPr>
          <a:xfrm>
            <a:off x="1087349" y="200347"/>
            <a:ext cx="9144000" cy="734602"/>
          </a:xfrm>
        </p:spPr>
        <p:txBody>
          <a:bodyPr>
            <a:normAutofit fontScale="90000"/>
          </a:bodyPr>
          <a:lstStyle/>
          <a:p>
            <a:r>
              <a:rPr lang="en-US" sz="4400" dirty="0">
                <a:latin typeface="Segoe UI" panose="020B0502040204020203" pitchFamily="34" charset="0"/>
                <a:cs typeface="Segoe UI" panose="020B0502040204020203" pitchFamily="34" charset="0"/>
              </a:rPr>
              <a:t>Securing Kubernetes Services with WAF</a:t>
            </a:r>
            <a:endParaRPr lang="de-DE" sz="44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480D0133-5454-4B7E-98BF-137A5CB5470F}"/>
              </a:ext>
            </a:extLst>
          </p:cNvPr>
          <p:cNvSpPr>
            <a:spLocks noGrp="1"/>
          </p:cNvSpPr>
          <p:nvPr>
            <p:ph type="subTitle" idx="1"/>
          </p:nvPr>
        </p:nvSpPr>
        <p:spPr>
          <a:xfrm>
            <a:off x="1395574" y="1265583"/>
            <a:ext cx="9144000" cy="1475048"/>
          </a:xfrm>
        </p:spPr>
        <p:txBody>
          <a:bodyPr>
            <a:normAutofit fontScale="70000" lnSpcReduction="20000"/>
          </a:bodyPr>
          <a:lstStyle/>
          <a:p>
            <a:pPr algn="l"/>
            <a:r>
              <a:rPr lang="en-US" dirty="0">
                <a:latin typeface="Segoe UI" panose="020B0502040204020203" pitchFamily="34" charset="0"/>
                <a:cs typeface="Segoe UI" panose="020B0502040204020203" pitchFamily="34" charset="0"/>
              </a:rPr>
              <a:t>Web Application Firewall is a feature of Application Gateway that provides </a:t>
            </a:r>
            <a:r>
              <a:rPr lang="en-US" dirty="0" err="1">
                <a:latin typeface="Segoe UI" panose="020B0502040204020203" pitchFamily="34" charset="0"/>
                <a:cs typeface="Segoe UI" panose="020B0502040204020203" pitchFamily="34" charset="0"/>
              </a:rPr>
              <a:t>centrzlized</a:t>
            </a:r>
            <a:r>
              <a:rPr lang="en-US" dirty="0">
                <a:latin typeface="Segoe UI" panose="020B0502040204020203" pitchFamily="34" charset="0"/>
                <a:cs typeface="Segoe UI" panose="020B0502040204020203" pitchFamily="34" charset="0"/>
              </a:rPr>
              <a:t> protection of your web applications from common exploits and vulnerabilities.</a:t>
            </a:r>
          </a:p>
          <a:p>
            <a:pPr algn="l"/>
            <a:endParaRPr lang="en-US" dirty="0">
              <a:latin typeface="Segoe UI" panose="020B0502040204020203" pitchFamily="34" charset="0"/>
              <a:cs typeface="Segoe UI" panose="020B0502040204020203" pitchFamily="34" charset="0"/>
            </a:endParaRPr>
          </a:p>
          <a:p>
            <a:pPr algn="l"/>
            <a:r>
              <a:rPr lang="en-US" dirty="0"/>
              <a:t>WAF is based on rules from the </a:t>
            </a:r>
            <a:r>
              <a:rPr lang="en-US" u="sng" dirty="0">
                <a:hlinkClick r:id="rId2"/>
              </a:rPr>
              <a:t>OWASP core rule sets</a:t>
            </a:r>
            <a:r>
              <a:rPr lang="en-US" dirty="0"/>
              <a:t> 3.0 or 2.2.9. It automatically updates to include protection against new vulnerabilities, with no additional configuration needed.</a:t>
            </a:r>
            <a:endParaRPr lang="de-DE" dirty="0">
              <a:latin typeface="Segoe UI" panose="020B0502040204020203" pitchFamily="34" charset="0"/>
              <a:cs typeface="Segoe UI" panose="020B0502040204020203"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4AB3DC7C-D794-49C5-9C74-BBAE9BACC4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37969" y="2890551"/>
            <a:ext cx="6042760" cy="3701815"/>
          </a:xfrm>
          <a:prstGeom prst="rect">
            <a:avLst/>
          </a:prstGeom>
        </p:spPr>
      </p:pic>
    </p:spTree>
    <p:extLst>
      <p:ext uri="{BB962C8B-B14F-4D97-AF65-F5344CB8AC3E}">
        <p14:creationId xmlns:p14="http://schemas.microsoft.com/office/powerpoint/2010/main" val="2227690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4715-7228-49D3-975A-8B94BDB15F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WAF Features</a:t>
            </a:r>
            <a:endParaRPr lang="de-DE"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60CE361A-15C1-4155-8EA0-FAB3F1F35BBD}"/>
              </a:ext>
            </a:extLst>
          </p:cNvPr>
          <p:cNvSpPr>
            <a:spLocks noGrp="1"/>
          </p:cNvSpPr>
          <p:nvPr>
            <p:ph idx="1"/>
          </p:nvPr>
        </p:nvSpPr>
        <p:spPr/>
        <p:txBody>
          <a:bodyPr>
            <a:normAutofit fontScale="92500" lnSpcReduction="10000"/>
          </a:bodyPr>
          <a:lstStyle/>
          <a:p>
            <a:r>
              <a:rPr lang="en-US" dirty="0">
                <a:latin typeface="Segoe UI" panose="020B0502040204020203" pitchFamily="34" charset="0"/>
                <a:cs typeface="Segoe UI" panose="020B0502040204020203" pitchFamily="34" charset="0"/>
              </a:rPr>
              <a:t>SQL injection protection</a:t>
            </a:r>
          </a:p>
          <a:p>
            <a:r>
              <a:rPr lang="en-US" dirty="0">
                <a:latin typeface="Segoe UI" panose="020B0502040204020203" pitchFamily="34" charset="0"/>
                <a:cs typeface="Segoe UI" panose="020B0502040204020203" pitchFamily="34" charset="0"/>
              </a:rPr>
              <a:t>Cross site scripting protection</a:t>
            </a:r>
          </a:p>
          <a:p>
            <a:r>
              <a:rPr lang="en-US" dirty="0">
                <a:latin typeface="Segoe UI" panose="020B0502040204020203" pitchFamily="34" charset="0"/>
                <a:cs typeface="Segoe UI" panose="020B0502040204020203" pitchFamily="34" charset="0"/>
              </a:rPr>
              <a:t>Common Web Attacks Protection such as command injection, HTTP request smuggling, HTTP response splitting, and remote file inclusion attack</a:t>
            </a:r>
          </a:p>
          <a:p>
            <a:r>
              <a:rPr lang="en-US" dirty="0">
                <a:latin typeface="Segoe UI" panose="020B0502040204020203" pitchFamily="34" charset="0"/>
                <a:cs typeface="Segoe UI" panose="020B0502040204020203" pitchFamily="34" charset="0"/>
              </a:rPr>
              <a:t>Protection against HTTP protocol violations</a:t>
            </a:r>
          </a:p>
          <a:p>
            <a:r>
              <a:rPr lang="en-US" dirty="0">
                <a:latin typeface="Segoe UI" panose="020B0502040204020203" pitchFamily="34" charset="0"/>
                <a:cs typeface="Segoe UI" panose="020B0502040204020203" pitchFamily="34" charset="0"/>
              </a:rPr>
              <a:t>Protection against HTTP protocol anomalies such as missing host user-agent and accept headers</a:t>
            </a:r>
          </a:p>
          <a:p>
            <a:r>
              <a:rPr lang="en-US" dirty="0">
                <a:latin typeface="Segoe UI" panose="020B0502040204020203" pitchFamily="34" charset="0"/>
                <a:cs typeface="Segoe UI" panose="020B0502040204020203" pitchFamily="34" charset="0"/>
              </a:rPr>
              <a:t>Prevention against bots, crawlers, and scanners</a:t>
            </a:r>
          </a:p>
          <a:p>
            <a:r>
              <a:rPr lang="en-US" dirty="0">
                <a:latin typeface="Segoe UI" panose="020B0502040204020203" pitchFamily="34" charset="0"/>
                <a:cs typeface="Segoe UI" panose="020B0502040204020203" pitchFamily="34" charset="0"/>
              </a:rPr>
              <a:t>Detection of common application misconfigurations (for example, Apache, IIS, and so on)</a:t>
            </a:r>
          </a:p>
          <a:p>
            <a:r>
              <a:rPr lang="en-US" dirty="0">
                <a:latin typeface="Segoe UI" panose="020B0502040204020203" pitchFamily="34" charset="0"/>
                <a:cs typeface="Segoe UI" panose="020B0502040204020203" pitchFamily="34" charset="0"/>
              </a:rPr>
              <a:t>Request size limits - Web Application Firewall allows users to configure request size limits within lower and upper bounds.</a:t>
            </a:r>
          </a:p>
          <a:p>
            <a:r>
              <a:rPr lang="en-US" dirty="0">
                <a:latin typeface="Segoe UI" panose="020B0502040204020203" pitchFamily="34" charset="0"/>
                <a:cs typeface="Segoe UI" panose="020B0502040204020203" pitchFamily="34" charset="0"/>
              </a:rPr>
              <a:t>Exclusion lists - WAF exclusion lists allow users to omit certain request attributes from a WAF evaluation. A common example is Active Directory inserted tokens that are used for authentication or password fields.</a:t>
            </a:r>
          </a:p>
          <a:p>
            <a:endParaRPr lang="de-DE" dirty="0"/>
          </a:p>
        </p:txBody>
      </p:sp>
    </p:spTree>
    <p:extLst>
      <p:ext uri="{BB962C8B-B14F-4D97-AF65-F5344CB8AC3E}">
        <p14:creationId xmlns:p14="http://schemas.microsoft.com/office/powerpoint/2010/main" val="4126480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Public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Service Type </a:t>
            </a:r>
            <a:r>
              <a:rPr kumimoji="0" lang="en-US" sz="2000" b="0" i="0" u="none" strike="noStrike" kern="120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LoadBalancer</a:t>
            </a: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Basic Layer4 Load Balancing (TCP/UDP)</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Each service as assigned an IP on the ALB</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3074732"/>
            <a:ext cx="4394282" cy="2626566"/>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frontendservice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X.X.X.X</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frontend</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26" name="Group 125">
            <a:extLst>
              <a:ext uri="{FF2B5EF4-FFF2-40B4-BE49-F238E27FC236}">
                <a16:creationId xmlns:a16="http://schemas.microsoft.com/office/drawing/2014/main" id="{CB2FFF0C-7C28-4ECC-8881-09B4E6E0EEB6}"/>
              </a:ext>
            </a:extLst>
          </p:cNvPr>
          <p:cNvGrpSpPr/>
          <p:nvPr/>
        </p:nvGrpSpPr>
        <p:grpSpPr>
          <a:xfrm>
            <a:off x="6613794" y="1683813"/>
            <a:ext cx="3907315" cy="3490375"/>
            <a:chOff x="6613794" y="1414342"/>
            <a:chExt cx="3907315" cy="3490375"/>
          </a:xfrm>
        </p:grpSpPr>
        <p:sp>
          <p:nvSpPr>
            <p:cNvPr id="45" name="Rectangle: Rounded Corners 44">
              <a:extLst>
                <a:ext uri="{FF2B5EF4-FFF2-40B4-BE49-F238E27FC236}">
                  <a16:creationId xmlns:a16="http://schemas.microsoft.com/office/drawing/2014/main" id="{8036C7D4-77B7-48EB-AE9F-E231EAA1B00A}"/>
                </a:ext>
              </a:extLst>
            </p:cNvPr>
            <p:cNvSpPr/>
            <p:nvPr/>
          </p:nvSpPr>
          <p:spPr bwMode="auto">
            <a:xfrm>
              <a:off x="6613794" y="2344397"/>
              <a:ext cx="3703914" cy="256032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6" name="Title 1">
              <a:extLst>
                <a:ext uri="{FF2B5EF4-FFF2-40B4-BE49-F238E27FC236}">
                  <a16:creationId xmlns:a16="http://schemas.microsoft.com/office/drawing/2014/main" id="{666CC88D-0237-490D-937F-AB30450B13EB}"/>
                </a:ext>
              </a:extLst>
            </p:cNvPr>
            <p:cNvSpPr txBox="1">
              <a:spLocks/>
            </p:cNvSpPr>
            <p:nvPr/>
          </p:nvSpPr>
          <p:spPr>
            <a:xfrm>
              <a:off x="6613794" y="214347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ABF90EBB-2A7A-4CFA-BEB4-51FCEE81421A}"/>
                </a:ext>
              </a:extLst>
            </p:cNvPr>
            <p:cNvSpPr/>
            <p:nvPr/>
          </p:nvSpPr>
          <p:spPr>
            <a:xfrm>
              <a:off x="10054728" y="2140940"/>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94" name="Picture 93" descr="A close up of a sign&#10;&#10;Description generated with high confidence">
              <a:extLst>
                <a:ext uri="{FF2B5EF4-FFF2-40B4-BE49-F238E27FC236}">
                  <a16:creationId xmlns:a16="http://schemas.microsoft.com/office/drawing/2014/main" id="{60D97AC6-CF92-4531-99FE-6EEC1682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3319" y="2166653"/>
              <a:ext cx="358395" cy="358395"/>
            </a:xfrm>
            <a:prstGeom prst="rect">
              <a:avLst/>
            </a:prstGeom>
          </p:spPr>
        </p:pic>
        <p:grpSp>
          <p:nvGrpSpPr>
            <p:cNvPr id="106" name="Group 105">
              <a:extLst>
                <a:ext uri="{FF2B5EF4-FFF2-40B4-BE49-F238E27FC236}">
                  <a16:creationId xmlns:a16="http://schemas.microsoft.com/office/drawing/2014/main" id="{302B3235-F956-42D2-9B6E-AA0D09C05459}"/>
                </a:ext>
              </a:extLst>
            </p:cNvPr>
            <p:cNvGrpSpPr/>
            <p:nvPr/>
          </p:nvGrpSpPr>
          <p:grpSpPr>
            <a:xfrm>
              <a:off x="6869648" y="2964125"/>
              <a:ext cx="3192207" cy="1778472"/>
              <a:chOff x="6958652" y="2964125"/>
              <a:chExt cx="3192207" cy="1778472"/>
            </a:xfrm>
          </p:grpSpPr>
          <p:sp>
            <p:nvSpPr>
              <p:cNvPr id="49" name="Rectangle: Rounded Corners 48">
                <a:extLst>
                  <a:ext uri="{FF2B5EF4-FFF2-40B4-BE49-F238E27FC236}">
                    <a16:creationId xmlns:a16="http://schemas.microsoft.com/office/drawing/2014/main" id="{853B52E2-37CF-4553-9D58-40F3BAA0E073}"/>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51" name="Title 1">
                <a:extLst>
                  <a:ext uri="{FF2B5EF4-FFF2-40B4-BE49-F238E27FC236}">
                    <a16:creationId xmlns:a16="http://schemas.microsoft.com/office/drawing/2014/main" id="{945E5ECC-C930-4AF2-8FCD-9DE655EFF635}"/>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cxnSp>
          <p:nvCxnSpPr>
            <p:cNvPr id="80" name="Straight Arrow Connector 79">
              <a:extLst>
                <a:ext uri="{FF2B5EF4-FFF2-40B4-BE49-F238E27FC236}">
                  <a16:creationId xmlns:a16="http://schemas.microsoft.com/office/drawing/2014/main" id="{2A72E2C2-C5EB-4450-9D04-F58ED6E53A36}"/>
                </a:ext>
              </a:extLst>
            </p:cNvPr>
            <p:cNvCxnSpPr>
              <a:cxnSpLocks/>
            </p:cNvCxnSpPr>
            <p:nvPr/>
          </p:nvCxnSpPr>
          <p:spPr>
            <a:xfrm>
              <a:off x="8465751" y="1707614"/>
              <a:ext cx="1" cy="870235"/>
            </a:xfrm>
            <a:prstGeom prst="straightConnector1">
              <a:avLst/>
            </a:prstGeom>
            <a:noFill/>
            <a:ln w="12700" cap="flat" cmpd="sng" algn="ctr">
              <a:solidFill>
                <a:srgbClr val="3C3C41"/>
              </a:solidFill>
              <a:prstDash val="solid"/>
              <a:headEnd type="triangle"/>
              <a:tailEnd type="triangle"/>
            </a:ln>
            <a:effectLst/>
          </p:spPr>
        </p:cxnSp>
        <p:pic>
          <p:nvPicPr>
            <p:cNvPr id="95" name="Graphic 94">
              <a:extLst>
                <a:ext uri="{FF2B5EF4-FFF2-40B4-BE49-F238E27FC236}">
                  <a16:creationId xmlns:a16="http://schemas.microsoft.com/office/drawing/2014/main" id="{78D19577-44C9-4C43-8340-38592FC244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2577849"/>
              <a:ext cx="319613" cy="319613"/>
            </a:xfrm>
            <a:prstGeom prst="rect">
              <a:avLst/>
            </a:prstGeom>
          </p:spPr>
        </p:pic>
        <p:sp>
          <p:nvSpPr>
            <p:cNvPr id="96" name="Freeform 13" title="Icon of a cloud">
              <a:extLst>
                <a:ext uri="{FF2B5EF4-FFF2-40B4-BE49-F238E27FC236}">
                  <a16:creationId xmlns:a16="http://schemas.microsoft.com/office/drawing/2014/main" id="{4FFFDCB2-6D7C-4078-82E1-89F2226381FE}"/>
                </a:ext>
              </a:extLst>
            </p:cNvPr>
            <p:cNvSpPr>
              <a:spLocks noChangeAspect="1"/>
            </p:cNvSpPr>
            <p:nvPr/>
          </p:nvSpPr>
          <p:spPr bwMode="auto">
            <a:xfrm>
              <a:off x="8193033" y="1414342"/>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C7D21C66-23A4-419A-A8FE-CECC7CB23BB6}"/>
                </a:ext>
              </a:extLst>
            </p:cNvPr>
            <p:cNvGrpSpPr/>
            <p:nvPr/>
          </p:nvGrpSpPr>
          <p:grpSpPr>
            <a:xfrm>
              <a:off x="7113738" y="3295595"/>
              <a:ext cx="2704027" cy="1329744"/>
              <a:chOff x="7473107" y="3295595"/>
              <a:chExt cx="2704027" cy="1329744"/>
            </a:xfrm>
          </p:grpSpPr>
          <p:sp>
            <p:nvSpPr>
              <p:cNvPr id="97" name="Rectangle: Rounded Corners 96">
                <a:extLst>
                  <a:ext uri="{FF2B5EF4-FFF2-40B4-BE49-F238E27FC236}">
                    <a16:creationId xmlns:a16="http://schemas.microsoft.com/office/drawing/2014/main" id="{02148A5D-6E49-42C9-89FF-5F3B2BC1AC4D}"/>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98" name="Title 1">
                <a:extLst>
                  <a:ext uri="{FF2B5EF4-FFF2-40B4-BE49-F238E27FC236}">
                    <a16:creationId xmlns:a16="http://schemas.microsoft.com/office/drawing/2014/main" id="{31C6D1CF-0037-4589-8A07-E0E91B1E557C}"/>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04" name="Group 103">
              <a:extLst>
                <a:ext uri="{FF2B5EF4-FFF2-40B4-BE49-F238E27FC236}">
                  <a16:creationId xmlns:a16="http://schemas.microsoft.com/office/drawing/2014/main" id="{889DE1CD-9025-463B-B68A-6626DD235DC1}"/>
                </a:ext>
              </a:extLst>
            </p:cNvPr>
            <p:cNvGrpSpPr/>
            <p:nvPr/>
          </p:nvGrpSpPr>
          <p:grpSpPr>
            <a:xfrm>
              <a:off x="6697374" y="3762967"/>
              <a:ext cx="348833" cy="348834"/>
              <a:chOff x="5782974" y="3277554"/>
              <a:chExt cx="780290" cy="780290"/>
            </a:xfrm>
          </p:grpSpPr>
          <p:sp>
            <p:nvSpPr>
              <p:cNvPr id="103" name="Rectangle 102">
                <a:extLst>
                  <a:ext uri="{FF2B5EF4-FFF2-40B4-BE49-F238E27FC236}">
                    <a16:creationId xmlns:a16="http://schemas.microsoft.com/office/drawing/2014/main" id="{53A18D50-EA8F-475F-B5D2-34C17523B9E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101" descr="A picture containing vector graphics&#10;&#10;Description generated with high confidence">
                <a:extLst>
                  <a:ext uri="{FF2B5EF4-FFF2-40B4-BE49-F238E27FC236}">
                    <a16:creationId xmlns:a16="http://schemas.microsoft.com/office/drawing/2014/main" id="{902F9033-A3C3-4FA0-AC56-58E2CCE841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91" name="Rectangle: Rounded Corners 90">
              <a:extLst>
                <a:ext uri="{FF2B5EF4-FFF2-40B4-BE49-F238E27FC236}">
                  <a16:creationId xmlns:a16="http://schemas.microsoft.com/office/drawing/2014/main" id="{8923DA89-2B0E-4D87-BBF3-7289A8293047}"/>
                </a:ext>
              </a:extLst>
            </p:cNvPr>
            <p:cNvSpPr/>
            <p:nvPr/>
          </p:nvSpPr>
          <p:spPr bwMode="auto">
            <a:xfrm>
              <a:off x="7409968" y="3605419"/>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FrontEnd</a:t>
              </a: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t>
              </a:r>
            </a:p>
          </p:txBody>
        </p:sp>
        <p:cxnSp>
          <p:nvCxnSpPr>
            <p:cNvPr id="111" name="Straight Arrow Connector 110">
              <a:extLst>
                <a:ext uri="{FF2B5EF4-FFF2-40B4-BE49-F238E27FC236}">
                  <a16:creationId xmlns:a16="http://schemas.microsoft.com/office/drawing/2014/main" id="{0E4D624E-FF87-489D-A991-3DD77EB3BD91}"/>
                </a:ext>
              </a:extLst>
            </p:cNvPr>
            <p:cNvCxnSpPr>
              <a:cxnSpLocks/>
              <a:stCxn id="95" idx="2"/>
              <a:endCxn id="91" idx="0"/>
            </p:cNvCxnSpPr>
            <p:nvPr/>
          </p:nvCxnSpPr>
          <p:spPr>
            <a:xfrm flipH="1">
              <a:off x="8465751" y="2897462"/>
              <a:ext cx="1" cy="707957"/>
            </a:xfrm>
            <a:prstGeom prst="straightConnector1">
              <a:avLst/>
            </a:prstGeom>
            <a:noFill/>
            <a:ln w="12700" cap="flat" cmpd="sng" algn="ctr">
              <a:solidFill>
                <a:srgbClr val="3C3C41"/>
              </a:solidFill>
              <a:prstDash val="solid"/>
              <a:headEnd type="triangle"/>
              <a:tailEnd type="triangle"/>
            </a:ln>
            <a:effectLst/>
          </p:spPr>
        </p:cxnSp>
        <p:grpSp>
          <p:nvGrpSpPr>
            <p:cNvPr id="116" name="Group 115">
              <a:extLst>
                <a:ext uri="{FF2B5EF4-FFF2-40B4-BE49-F238E27FC236}">
                  <a16:creationId xmlns:a16="http://schemas.microsoft.com/office/drawing/2014/main" id="{C36EA82B-4DBE-4ADC-82DD-81BC2044331A}"/>
                </a:ext>
              </a:extLst>
            </p:cNvPr>
            <p:cNvGrpSpPr/>
            <p:nvPr/>
          </p:nvGrpSpPr>
          <p:grpSpPr>
            <a:xfrm>
              <a:off x="7189349" y="4094602"/>
              <a:ext cx="2552804" cy="394772"/>
              <a:chOff x="7208702" y="4094602"/>
              <a:chExt cx="2552804" cy="394772"/>
            </a:xfrm>
          </p:grpSpPr>
          <p:sp>
            <p:nvSpPr>
              <p:cNvPr id="107" name="Rectangle: Rounded Corners 106">
                <a:extLst>
                  <a:ext uri="{FF2B5EF4-FFF2-40B4-BE49-F238E27FC236}">
                    <a16:creationId xmlns:a16="http://schemas.microsoft.com/office/drawing/2014/main" id="{47302673-C7F4-49FE-A9E1-361A1E3F6D4D}"/>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A55265B-3190-4112-846E-45DF21C60CF9}"/>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A1BB083E-FFD7-44DF-82A8-41B1EDCFAAC0}"/>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8" name="Connector: Elbow 117">
              <a:extLst>
                <a:ext uri="{FF2B5EF4-FFF2-40B4-BE49-F238E27FC236}">
                  <a16:creationId xmlns:a16="http://schemas.microsoft.com/office/drawing/2014/main" id="{05D8C5E5-9ACE-49DC-8F86-0F9C1E5CD38A}"/>
                </a:ext>
              </a:extLst>
            </p:cNvPr>
            <p:cNvCxnSpPr>
              <a:stCxn id="91" idx="2"/>
              <a:endCxn id="107" idx="0"/>
            </p:cNvCxnSpPr>
            <p:nvPr/>
          </p:nvCxnSpPr>
          <p:spPr>
            <a:xfrm rot="5400000">
              <a:off x="7913073" y="3541923"/>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7212BA27-8923-4F7F-8435-1AF718E3E353}"/>
                </a:ext>
              </a:extLst>
            </p:cNvPr>
            <p:cNvCxnSpPr>
              <a:cxnSpLocks/>
              <a:stCxn id="91" idx="2"/>
              <a:endCxn id="115" idx="0"/>
            </p:cNvCxnSpPr>
            <p:nvPr/>
          </p:nvCxnSpPr>
          <p:spPr>
            <a:xfrm rot="16200000" flipH="1">
              <a:off x="8790750" y="3541922"/>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99713EF-28DB-4D43-A3EF-D2C2D8B84A65}"/>
                </a:ext>
              </a:extLst>
            </p:cNvPr>
            <p:cNvCxnSpPr>
              <a:stCxn id="91" idx="2"/>
              <a:endCxn id="114" idx="0"/>
            </p:cNvCxnSpPr>
            <p:nvPr/>
          </p:nvCxnSpPr>
          <p:spPr>
            <a:xfrm>
              <a:off x="8465751" y="3866921"/>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itle 1">
              <a:extLst>
                <a:ext uri="{FF2B5EF4-FFF2-40B4-BE49-F238E27FC236}">
                  <a16:creationId xmlns:a16="http://schemas.microsoft.com/office/drawing/2014/main" id="{87372048-85E0-44EC-B455-6051442A034A}"/>
                </a:ext>
              </a:extLst>
            </p:cNvPr>
            <p:cNvSpPr txBox="1">
              <a:spLocks/>
            </p:cNvSpPr>
            <p:nvPr/>
          </p:nvSpPr>
          <p:spPr>
            <a:xfrm>
              <a:off x="7646337" y="267610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sp>
          <p:nvSpPr>
            <p:cNvPr id="125" name="Title 1">
              <a:extLst>
                <a:ext uri="{FF2B5EF4-FFF2-40B4-BE49-F238E27FC236}">
                  <a16:creationId xmlns:a16="http://schemas.microsoft.com/office/drawing/2014/main" id="{51A11EDE-1060-4D93-A96D-E2458E1F27BD}"/>
                </a:ext>
              </a:extLst>
            </p:cNvPr>
            <p:cNvSpPr txBox="1">
              <a:spLocks/>
            </p:cNvSpPr>
            <p:nvPr/>
          </p:nvSpPr>
          <p:spPr>
            <a:xfrm>
              <a:off x="7765686" y="24465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grpSp>
    </p:spTree>
    <p:extLst>
      <p:ext uri="{BB962C8B-B14F-4D97-AF65-F5344CB8AC3E}">
        <p14:creationId xmlns:p14="http://schemas.microsoft.com/office/powerpoint/2010/main" val="289933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Internal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Used for internal services that should be accessed by other VNETs or On-Premise only</a:t>
            </a: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2631231"/>
            <a:ext cx="4394282" cy="3154477"/>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internalservice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annotations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service.beta.kubernetes.io</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/azure-load-balancer-internal</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A31515"/>
                </a:solidFill>
                <a:effectLst/>
                <a:uLnTx/>
                <a:uFillTx/>
                <a:latin typeface="Menlo" panose="020B0609030804020204" pitchFamily="49" charset="0"/>
                <a:ea typeface="+mn-ea"/>
                <a:cs typeface="+mn-cs"/>
              </a:rPr>
              <a:t>"true"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b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b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10.240.0.25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internal</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9" name="Group 18">
            <a:extLst>
              <a:ext uri="{FF2B5EF4-FFF2-40B4-BE49-F238E27FC236}">
                <a16:creationId xmlns:a16="http://schemas.microsoft.com/office/drawing/2014/main" id="{71EC954E-FC13-4E75-8955-4E585702E31C}"/>
              </a:ext>
            </a:extLst>
          </p:cNvPr>
          <p:cNvGrpSpPr/>
          <p:nvPr/>
        </p:nvGrpSpPr>
        <p:grpSpPr>
          <a:xfrm>
            <a:off x="6613794" y="772850"/>
            <a:ext cx="4301855" cy="5312301"/>
            <a:chOff x="6613794" y="616491"/>
            <a:chExt cx="4301855" cy="5312301"/>
          </a:xfrm>
        </p:grpSpPr>
        <p:sp>
          <p:nvSpPr>
            <p:cNvPr id="101" name="Rectangle: Rounded Corners 100">
              <a:extLst>
                <a:ext uri="{FF2B5EF4-FFF2-40B4-BE49-F238E27FC236}">
                  <a16:creationId xmlns:a16="http://schemas.microsoft.com/office/drawing/2014/main" id="{D1414B6E-F4F5-498A-B4A5-A07266546611}"/>
                </a:ext>
              </a:extLst>
            </p:cNvPr>
            <p:cNvSpPr/>
            <p:nvPr/>
          </p:nvSpPr>
          <p:spPr bwMode="auto">
            <a:xfrm>
              <a:off x="6613794" y="2657605"/>
              <a:ext cx="3703914" cy="3271187"/>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21AA8B0-2181-454B-8059-0E2CDF7C74F6}"/>
                </a:ext>
              </a:extLst>
            </p:cNvPr>
            <p:cNvSpPr txBox="1">
              <a:spLocks/>
            </p:cNvSpPr>
            <p:nvPr/>
          </p:nvSpPr>
          <p:spPr>
            <a:xfrm>
              <a:off x="6613794" y="245722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3" name="Rectangle 102">
              <a:extLst>
                <a:ext uri="{FF2B5EF4-FFF2-40B4-BE49-F238E27FC236}">
                  <a16:creationId xmlns:a16="http://schemas.microsoft.com/office/drawing/2014/main" id="{73D46DC2-174A-4BDA-9488-AB49247A00A6}"/>
                </a:ext>
              </a:extLst>
            </p:cNvPr>
            <p:cNvSpPr/>
            <p:nvPr/>
          </p:nvSpPr>
          <p:spPr>
            <a:xfrm>
              <a:off x="10054728" y="2449475"/>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4" name="Picture 103" descr="A close up of a sign&#10;&#10;Description generated with high confidence">
              <a:extLst>
                <a:ext uri="{FF2B5EF4-FFF2-40B4-BE49-F238E27FC236}">
                  <a16:creationId xmlns:a16="http://schemas.microsoft.com/office/drawing/2014/main" id="{C115CDA6-5DBB-48C5-9E80-0DC35B6165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3319" y="2475188"/>
              <a:ext cx="358395" cy="358395"/>
            </a:xfrm>
            <a:prstGeom prst="rect">
              <a:avLst/>
            </a:prstGeom>
          </p:spPr>
        </p:pic>
        <p:grpSp>
          <p:nvGrpSpPr>
            <p:cNvPr id="105" name="Group 104">
              <a:extLst>
                <a:ext uri="{FF2B5EF4-FFF2-40B4-BE49-F238E27FC236}">
                  <a16:creationId xmlns:a16="http://schemas.microsoft.com/office/drawing/2014/main" id="{828F6C48-44E2-470B-A22C-4B82F2AD9453}"/>
                </a:ext>
              </a:extLst>
            </p:cNvPr>
            <p:cNvGrpSpPr/>
            <p:nvPr/>
          </p:nvGrpSpPr>
          <p:grpSpPr>
            <a:xfrm>
              <a:off x="6869648" y="3988200"/>
              <a:ext cx="3192207" cy="1778472"/>
              <a:chOff x="6958652" y="2964125"/>
              <a:chExt cx="3192207" cy="1778472"/>
            </a:xfrm>
          </p:grpSpPr>
          <p:sp>
            <p:nvSpPr>
              <p:cNvPr id="126" name="Rectangle: Rounded Corners 125">
                <a:extLst>
                  <a:ext uri="{FF2B5EF4-FFF2-40B4-BE49-F238E27FC236}">
                    <a16:creationId xmlns:a16="http://schemas.microsoft.com/office/drawing/2014/main" id="{2370E7E9-646C-49E3-BCBC-19535A0F5E3B}"/>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5D077067-0867-4C25-9C02-9EF6F79CF6E3}"/>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pic>
          <p:nvPicPr>
            <p:cNvPr id="107" name="Graphic 106">
              <a:extLst>
                <a:ext uri="{FF2B5EF4-FFF2-40B4-BE49-F238E27FC236}">
                  <a16:creationId xmlns:a16="http://schemas.microsoft.com/office/drawing/2014/main" id="{F4EB2F79-4C19-49CB-A8E2-7384C11E5AD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3601924"/>
              <a:ext cx="319613" cy="319613"/>
            </a:xfrm>
            <a:prstGeom prst="rect">
              <a:avLst/>
            </a:prstGeom>
          </p:spPr>
        </p:pic>
        <p:grpSp>
          <p:nvGrpSpPr>
            <p:cNvPr id="109" name="Group 108">
              <a:extLst>
                <a:ext uri="{FF2B5EF4-FFF2-40B4-BE49-F238E27FC236}">
                  <a16:creationId xmlns:a16="http://schemas.microsoft.com/office/drawing/2014/main" id="{BDE9C15A-5A42-4402-9AD4-74EA570F2F8E}"/>
                </a:ext>
              </a:extLst>
            </p:cNvPr>
            <p:cNvGrpSpPr/>
            <p:nvPr/>
          </p:nvGrpSpPr>
          <p:grpSpPr>
            <a:xfrm>
              <a:off x="7113738" y="4319670"/>
              <a:ext cx="2704027" cy="1329744"/>
              <a:chOff x="7473107" y="3295595"/>
              <a:chExt cx="2704027" cy="1329744"/>
            </a:xfrm>
          </p:grpSpPr>
          <p:sp>
            <p:nvSpPr>
              <p:cNvPr id="124" name="Rectangle: Rounded Corners 123">
                <a:extLst>
                  <a:ext uri="{FF2B5EF4-FFF2-40B4-BE49-F238E27FC236}">
                    <a16:creationId xmlns:a16="http://schemas.microsoft.com/office/drawing/2014/main" id="{43963B56-DED1-4276-889A-9F18A38A7B44}"/>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5" name="Title 1">
                <a:extLst>
                  <a:ext uri="{FF2B5EF4-FFF2-40B4-BE49-F238E27FC236}">
                    <a16:creationId xmlns:a16="http://schemas.microsoft.com/office/drawing/2014/main" id="{D826C286-2717-4CF9-A563-B68545E8DF8F}"/>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10" name="Group 109">
              <a:extLst>
                <a:ext uri="{FF2B5EF4-FFF2-40B4-BE49-F238E27FC236}">
                  <a16:creationId xmlns:a16="http://schemas.microsoft.com/office/drawing/2014/main" id="{A6FE4375-A156-4367-BCC6-6506832F5F4A}"/>
                </a:ext>
              </a:extLst>
            </p:cNvPr>
            <p:cNvGrpSpPr/>
            <p:nvPr/>
          </p:nvGrpSpPr>
          <p:grpSpPr>
            <a:xfrm>
              <a:off x="6697374" y="4787042"/>
              <a:ext cx="348833" cy="348834"/>
              <a:chOff x="5782974" y="3277554"/>
              <a:chExt cx="780290" cy="780290"/>
            </a:xfrm>
          </p:grpSpPr>
          <p:sp>
            <p:nvSpPr>
              <p:cNvPr id="122" name="Rectangle 121">
                <a:extLst>
                  <a:ext uri="{FF2B5EF4-FFF2-40B4-BE49-F238E27FC236}">
                    <a16:creationId xmlns:a16="http://schemas.microsoft.com/office/drawing/2014/main" id="{890A57D8-482A-4763-81A3-F57C57DD597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23" name="Picture 122" descr="A picture containing vector graphics&#10;&#10;Description generated with high confidence">
                <a:extLst>
                  <a:ext uri="{FF2B5EF4-FFF2-40B4-BE49-F238E27FC236}">
                    <a16:creationId xmlns:a16="http://schemas.microsoft.com/office/drawing/2014/main" id="{557E7A05-2EF0-43B1-89A9-55952D99565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111" name="Rectangle: Rounded Corners 110">
              <a:extLst>
                <a:ext uri="{FF2B5EF4-FFF2-40B4-BE49-F238E27FC236}">
                  <a16:creationId xmlns:a16="http://schemas.microsoft.com/office/drawing/2014/main" id="{260C96B1-3E01-4015-B186-36820F12EBC9}"/>
                </a:ext>
              </a:extLst>
            </p:cNvPr>
            <p:cNvSpPr/>
            <p:nvPr/>
          </p:nvSpPr>
          <p:spPr bwMode="auto">
            <a:xfrm>
              <a:off x="7409968" y="4629494"/>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InternalService</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12" name="Straight Arrow Connector 111">
              <a:extLst>
                <a:ext uri="{FF2B5EF4-FFF2-40B4-BE49-F238E27FC236}">
                  <a16:creationId xmlns:a16="http://schemas.microsoft.com/office/drawing/2014/main" id="{3D71C3CD-E064-4E83-89A6-79DD9372FC70}"/>
                </a:ext>
              </a:extLst>
            </p:cNvPr>
            <p:cNvCxnSpPr>
              <a:cxnSpLocks/>
              <a:stCxn id="107" idx="2"/>
              <a:endCxn id="111" idx="0"/>
            </p:cNvCxnSpPr>
            <p:nvPr/>
          </p:nvCxnSpPr>
          <p:spPr>
            <a:xfrm flipH="1">
              <a:off x="8465751" y="3921537"/>
              <a:ext cx="1" cy="707957"/>
            </a:xfrm>
            <a:prstGeom prst="straightConnector1">
              <a:avLst/>
            </a:prstGeom>
            <a:noFill/>
            <a:ln w="12700" cap="flat" cmpd="sng" algn="ctr">
              <a:solidFill>
                <a:srgbClr val="3C3C41"/>
              </a:solidFill>
              <a:prstDash val="solid"/>
              <a:headEnd type="triangle"/>
              <a:tailEnd type="triangle"/>
            </a:ln>
            <a:effectLst/>
          </p:spPr>
        </p:cxnSp>
        <p:grpSp>
          <p:nvGrpSpPr>
            <p:cNvPr id="113" name="Group 112">
              <a:extLst>
                <a:ext uri="{FF2B5EF4-FFF2-40B4-BE49-F238E27FC236}">
                  <a16:creationId xmlns:a16="http://schemas.microsoft.com/office/drawing/2014/main" id="{ED38D5D3-1F0E-467F-B101-CB9B35B01B6A}"/>
                </a:ext>
              </a:extLst>
            </p:cNvPr>
            <p:cNvGrpSpPr/>
            <p:nvPr/>
          </p:nvGrpSpPr>
          <p:grpSpPr>
            <a:xfrm>
              <a:off x="7189349" y="5118677"/>
              <a:ext cx="2552804" cy="394772"/>
              <a:chOff x="7208702" y="4094602"/>
              <a:chExt cx="2552804" cy="394772"/>
            </a:xfrm>
          </p:grpSpPr>
          <p:sp>
            <p:nvSpPr>
              <p:cNvPr id="119" name="Rectangle: Rounded Corners 118">
                <a:extLst>
                  <a:ext uri="{FF2B5EF4-FFF2-40B4-BE49-F238E27FC236}">
                    <a16:creationId xmlns:a16="http://schemas.microsoft.com/office/drawing/2014/main" id="{7413E2F6-FBDE-4269-BBDB-C1610B5FA966}"/>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0B81E474-02C7-4B43-A60C-8FAE6DBCAFC2}"/>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37683062-7D58-487A-AD15-3F851874AFCD}"/>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4" name="Connector: Elbow 113">
              <a:extLst>
                <a:ext uri="{FF2B5EF4-FFF2-40B4-BE49-F238E27FC236}">
                  <a16:creationId xmlns:a16="http://schemas.microsoft.com/office/drawing/2014/main" id="{0092ACDC-56DF-4F59-A8AE-ED5CBF079804}"/>
                </a:ext>
              </a:extLst>
            </p:cNvPr>
            <p:cNvCxnSpPr>
              <a:stCxn id="111" idx="2"/>
              <a:endCxn id="119" idx="0"/>
            </p:cNvCxnSpPr>
            <p:nvPr/>
          </p:nvCxnSpPr>
          <p:spPr>
            <a:xfrm rot="5400000">
              <a:off x="7913073" y="4565998"/>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19607A93-3F32-4BDF-8EFF-8383535BABB7}"/>
                </a:ext>
              </a:extLst>
            </p:cNvPr>
            <p:cNvCxnSpPr>
              <a:cxnSpLocks/>
              <a:stCxn id="111" idx="2"/>
              <a:endCxn id="121" idx="0"/>
            </p:cNvCxnSpPr>
            <p:nvPr/>
          </p:nvCxnSpPr>
          <p:spPr>
            <a:xfrm rot="16200000" flipH="1">
              <a:off x="8790750" y="4565997"/>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9E4A6E8-022A-4FE9-B6CC-15E14F8F4E74}"/>
                </a:ext>
              </a:extLst>
            </p:cNvPr>
            <p:cNvCxnSpPr>
              <a:stCxn id="111" idx="2"/>
              <a:endCxn id="120" idx="0"/>
            </p:cNvCxnSpPr>
            <p:nvPr/>
          </p:nvCxnSpPr>
          <p:spPr>
            <a:xfrm>
              <a:off x="8465751" y="4890996"/>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F62F435-E17F-43C1-BB7F-54E622938C36}"/>
                </a:ext>
              </a:extLst>
            </p:cNvPr>
            <p:cNvSpPr txBox="1">
              <a:spLocks/>
            </p:cNvSpPr>
            <p:nvPr/>
          </p:nvSpPr>
          <p:spPr>
            <a:xfrm>
              <a:off x="7646337" y="37001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sp>
          <p:nvSpPr>
            <p:cNvPr id="118" name="Title 1">
              <a:extLst>
                <a:ext uri="{FF2B5EF4-FFF2-40B4-BE49-F238E27FC236}">
                  <a16:creationId xmlns:a16="http://schemas.microsoft.com/office/drawing/2014/main" id="{C5076787-E9CE-4BAF-A15F-7DFCAF06E6D3}"/>
                </a:ext>
              </a:extLst>
            </p:cNvPr>
            <p:cNvSpPr txBox="1">
              <a:spLocks/>
            </p:cNvSpPr>
            <p:nvPr/>
          </p:nvSpPr>
          <p:spPr>
            <a:xfrm>
              <a:off x="7646337" y="287721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IP</a:t>
              </a:r>
            </a:p>
          </p:txBody>
        </p:sp>
        <p:sp>
          <p:nvSpPr>
            <p:cNvPr id="128" name="globe_2" title="Icon of a sphere made of lines">
              <a:extLst>
                <a:ext uri="{FF2B5EF4-FFF2-40B4-BE49-F238E27FC236}">
                  <a16:creationId xmlns:a16="http://schemas.microsoft.com/office/drawing/2014/main" id="{57B22759-F43E-4E5A-A5F6-A04AA4C5E25F}"/>
                </a:ext>
              </a:extLst>
            </p:cNvPr>
            <p:cNvSpPr>
              <a:spLocks noChangeAspect="1" noEditPoints="1"/>
            </p:cNvSpPr>
            <p:nvPr/>
          </p:nvSpPr>
          <p:spPr bwMode="auto">
            <a:xfrm>
              <a:off x="8341922" y="2814936"/>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4" name="Straight Connector 3">
              <a:extLst>
                <a:ext uri="{FF2B5EF4-FFF2-40B4-BE49-F238E27FC236}">
                  <a16:creationId xmlns:a16="http://schemas.microsoft.com/office/drawing/2014/main" id="{863A61C6-90A1-466F-A13D-44C57404440A}"/>
                </a:ext>
              </a:extLst>
            </p:cNvPr>
            <p:cNvCxnSpPr>
              <a:stCxn id="128" idx="3"/>
            </p:cNvCxnSpPr>
            <p:nvPr/>
          </p:nvCxnSpPr>
          <p:spPr>
            <a:xfrm flipH="1">
              <a:off x="8462010" y="3062594"/>
              <a:ext cx="4111" cy="53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BA77659-6B9E-4AD3-9B63-2B50714741DE}"/>
                </a:ext>
              </a:extLst>
            </p:cNvPr>
            <p:cNvGrpSpPr/>
            <p:nvPr/>
          </p:nvGrpSpPr>
          <p:grpSpPr>
            <a:xfrm>
              <a:off x="6942258" y="747613"/>
              <a:ext cx="1660721" cy="1093898"/>
              <a:chOff x="6789858" y="747613"/>
              <a:chExt cx="1660721" cy="1093898"/>
            </a:xfrm>
          </p:grpSpPr>
          <p:grpSp>
            <p:nvGrpSpPr>
              <p:cNvPr id="6" name="Group 5">
                <a:extLst>
                  <a:ext uri="{FF2B5EF4-FFF2-40B4-BE49-F238E27FC236}">
                    <a16:creationId xmlns:a16="http://schemas.microsoft.com/office/drawing/2014/main" id="{86344930-434A-4BA5-B41A-E4468DBBA501}"/>
                  </a:ext>
                </a:extLst>
              </p:cNvPr>
              <p:cNvGrpSpPr/>
              <p:nvPr/>
            </p:nvGrpSpPr>
            <p:grpSpPr>
              <a:xfrm>
                <a:off x="6922619" y="1119925"/>
                <a:ext cx="1395200" cy="570971"/>
                <a:chOff x="6962769" y="1148864"/>
                <a:chExt cx="1395200" cy="570971"/>
              </a:xfrm>
            </p:grpSpPr>
            <p:grpSp>
              <p:nvGrpSpPr>
                <p:cNvPr id="130" name="Group 129">
                  <a:extLst>
                    <a:ext uri="{FF2B5EF4-FFF2-40B4-BE49-F238E27FC236}">
                      <a16:creationId xmlns:a16="http://schemas.microsoft.com/office/drawing/2014/main" id="{0A7591F4-D49E-4FD0-AB95-1D204095EEDC}"/>
                    </a:ext>
                  </a:extLst>
                </p:cNvPr>
                <p:cNvGrpSpPr/>
                <p:nvPr/>
              </p:nvGrpSpPr>
              <p:grpSpPr>
                <a:xfrm>
                  <a:off x="6962769" y="1317499"/>
                  <a:ext cx="402336" cy="402336"/>
                  <a:chOff x="6507724" y="5231968"/>
                  <a:chExt cx="402336" cy="402336"/>
                </a:xfrm>
              </p:grpSpPr>
              <p:pic>
                <p:nvPicPr>
                  <p:cNvPr id="141" name="Graphic 140">
                    <a:extLst>
                      <a:ext uri="{FF2B5EF4-FFF2-40B4-BE49-F238E27FC236}">
                        <a16:creationId xmlns:a16="http://schemas.microsoft.com/office/drawing/2014/main" id="{92C23DD2-B266-4E3C-9176-D34D9D57A88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66621" y="5290865"/>
                    <a:ext cx="284542" cy="284542"/>
                  </a:xfrm>
                  <a:prstGeom prst="rect">
                    <a:avLst/>
                  </a:prstGeom>
                </p:spPr>
              </p:pic>
              <p:sp>
                <p:nvSpPr>
                  <p:cNvPr id="142" name="Rectangle: Rounded Corners 104">
                    <a:extLst>
                      <a:ext uri="{FF2B5EF4-FFF2-40B4-BE49-F238E27FC236}">
                        <a16:creationId xmlns:a16="http://schemas.microsoft.com/office/drawing/2014/main" id="{AF3149CF-5FFB-452A-BEB3-2E678B0FA180}"/>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grpSp>
              <p:nvGrpSpPr>
                <p:cNvPr id="131" name="Group 130">
                  <a:extLst>
                    <a:ext uri="{FF2B5EF4-FFF2-40B4-BE49-F238E27FC236}">
                      <a16:creationId xmlns:a16="http://schemas.microsoft.com/office/drawing/2014/main" id="{0433606A-975F-4484-A9FB-C4015CC4AF12}"/>
                    </a:ext>
                  </a:extLst>
                </p:cNvPr>
                <p:cNvGrpSpPr/>
                <p:nvPr/>
              </p:nvGrpSpPr>
              <p:grpSpPr>
                <a:xfrm>
                  <a:off x="7459201" y="1317499"/>
                  <a:ext cx="402336" cy="402336"/>
                  <a:chOff x="7004156" y="5231968"/>
                  <a:chExt cx="402336" cy="402336"/>
                </a:xfrm>
              </p:grpSpPr>
              <p:sp>
                <p:nvSpPr>
                  <p:cNvPr id="139" name="Rectangle: Rounded Corners 106">
                    <a:extLst>
                      <a:ext uri="{FF2B5EF4-FFF2-40B4-BE49-F238E27FC236}">
                        <a16:creationId xmlns:a16="http://schemas.microsoft.com/office/drawing/2014/main" id="{8814E4E3-0D78-43A1-B7F1-B03EDEC749E4}"/>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40" name="Graphic 139">
                    <a:extLst>
                      <a:ext uri="{FF2B5EF4-FFF2-40B4-BE49-F238E27FC236}">
                        <a16:creationId xmlns:a16="http://schemas.microsoft.com/office/drawing/2014/main" id="{5A9442F2-BA5D-4BF9-8804-BE4D40D2A84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63053" y="5290865"/>
                    <a:ext cx="284542" cy="284542"/>
                  </a:xfrm>
                  <a:prstGeom prst="rect">
                    <a:avLst/>
                  </a:prstGeom>
                </p:spPr>
              </p:pic>
            </p:grpSp>
            <p:grpSp>
              <p:nvGrpSpPr>
                <p:cNvPr id="132" name="Group 131">
                  <a:extLst>
                    <a:ext uri="{FF2B5EF4-FFF2-40B4-BE49-F238E27FC236}">
                      <a16:creationId xmlns:a16="http://schemas.microsoft.com/office/drawing/2014/main" id="{BD81FBC9-BC09-4A6F-BDB6-729C588CA183}"/>
                    </a:ext>
                  </a:extLst>
                </p:cNvPr>
                <p:cNvGrpSpPr/>
                <p:nvPr/>
              </p:nvGrpSpPr>
              <p:grpSpPr>
                <a:xfrm>
                  <a:off x="7955633" y="1317499"/>
                  <a:ext cx="402336" cy="402336"/>
                  <a:chOff x="7500588" y="5231968"/>
                  <a:chExt cx="402336" cy="402336"/>
                </a:xfrm>
              </p:grpSpPr>
              <p:sp>
                <p:nvSpPr>
                  <p:cNvPr id="137" name="Rectangle: Rounded Corners 109">
                    <a:extLst>
                      <a:ext uri="{FF2B5EF4-FFF2-40B4-BE49-F238E27FC236}">
                        <a16:creationId xmlns:a16="http://schemas.microsoft.com/office/drawing/2014/main" id="{5FD2424A-BA7C-48C3-8D51-C3BB9229B762}"/>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38" name="Graphic 137">
                    <a:extLst>
                      <a:ext uri="{FF2B5EF4-FFF2-40B4-BE49-F238E27FC236}">
                        <a16:creationId xmlns:a16="http://schemas.microsoft.com/office/drawing/2014/main" id="{FDB9B542-F8E9-4417-A883-B4D3CE57279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59485" y="5290865"/>
                    <a:ext cx="284542" cy="284542"/>
                  </a:xfrm>
                  <a:prstGeom prst="rect">
                    <a:avLst/>
                  </a:prstGeom>
                </p:spPr>
              </p:pic>
            </p:grpSp>
            <p:sp>
              <p:nvSpPr>
                <p:cNvPr id="133" name="Title 1">
                  <a:extLst>
                    <a:ext uri="{FF2B5EF4-FFF2-40B4-BE49-F238E27FC236}">
                      <a16:creationId xmlns:a16="http://schemas.microsoft.com/office/drawing/2014/main" id="{754B37B1-8905-4DDF-AA5E-A9B14C9B10AF}"/>
                    </a:ext>
                  </a:extLst>
                </p:cNvPr>
                <p:cNvSpPr txBox="1">
                  <a:spLocks/>
                </p:cNvSpPr>
                <p:nvPr/>
              </p:nvSpPr>
              <p:spPr>
                <a:xfrm>
                  <a:off x="7186783" y="1148864"/>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35" name="Rectangle: Rounded Corners 112">
                <a:extLst>
                  <a:ext uri="{FF2B5EF4-FFF2-40B4-BE49-F238E27FC236}">
                    <a16:creationId xmlns:a16="http://schemas.microsoft.com/office/drawing/2014/main" id="{060AB951-839B-412A-B407-BF1D457D744E}"/>
                  </a:ext>
                </a:extLst>
              </p:cNvPr>
              <p:cNvSpPr/>
              <p:nvPr/>
            </p:nvSpPr>
            <p:spPr bwMode="auto">
              <a:xfrm>
                <a:off x="6789859" y="969309"/>
                <a:ext cx="1660720" cy="87220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36" name="Title 1">
                <a:extLst>
                  <a:ext uri="{FF2B5EF4-FFF2-40B4-BE49-F238E27FC236}">
                    <a16:creationId xmlns:a16="http://schemas.microsoft.com/office/drawing/2014/main" id="{DAE45276-4D3E-4DA9-90A8-7DC4ACFC1840}"/>
                  </a:ext>
                </a:extLst>
              </p:cNvPr>
              <p:cNvSpPr txBox="1">
                <a:spLocks/>
              </p:cNvSpPr>
              <p:nvPr/>
            </p:nvSpPr>
            <p:spPr>
              <a:xfrm>
                <a:off x="6789858" y="747613"/>
                <a:ext cx="1211160" cy="1695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B</a:t>
                </a:r>
              </a:p>
            </p:txBody>
          </p:sp>
        </p:grpSp>
        <p:sp>
          <p:nvSpPr>
            <p:cNvPr id="143" name="Rectangle 142">
              <a:extLst>
                <a:ext uri="{FF2B5EF4-FFF2-40B4-BE49-F238E27FC236}">
                  <a16:creationId xmlns:a16="http://schemas.microsoft.com/office/drawing/2014/main" id="{BB5A2328-F386-4474-99C4-6BD67154BEA3}"/>
                </a:ext>
              </a:extLst>
            </p:cNvPr>
            <p:cNvSpPr/>
            <p:nvPr/>
          </p:nvSpPr>
          <p:spPr bwMode="auto">
            <a:xfrm>
              <a:off x="7485816" y="201430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Title 1">
              <a:extLst>
                <a:ext uri="{FF2B5EF4-FFF2-40B4-BE49-F238E27FC236}">
                  <a16:creationId xmlns:a16="http://schemas.microsoft.com/office/drawing/2014/main" id="{5F3DDFA4-524D-4E12-8FCA-6533DB4FCD84}"/>
                </a:ext>
              </a:extLst>
            </p:cNvPr>
            <p:cNvSpPr txBox="1">
              <a:spLocks/>
            </p:cNvSpPr>
            <p:nvPr/>
          </p:nvSpPr>
          <p:spPr>
            <a:xfrm>
              <a:off x="7995972" y="2161832"/>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pic>
          <p:nvPicPr>
            <p:cNvPr id="146" name="Graphic 145">
              <a:extLst>
                <a:ext uri="{FF2B5EF4-FFF2-40B4-BE49-F238E27FC236}">
                  <a16:creationId xmlns:a16="http://schemas.microsoft.com/office/drawing/2014/main" id="{87180758-5928-4D66-BFD2-031B938621F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17265" y="2083423"/>
              <a:ext cx="310707" cy="310707"/>
            </a:xfrm>
            <a:prstGeom prst="rect">
              <a:avLst/>
            </a:prstGeom>
          </p:spPr>
        </p:pic>
        <p:cxnSp>
          <p:nvCxnSpPr>
            <p:cNvPr id="147" name="Straight Arrow Connector 146">
              <a:extLst>
                <a:ext uri="{FF2B5EF4-FFF2-40B4-BE49-F238E27FC236}">
                  <a16:creationId xmlns:a16="http://schemas.microsoft.com/office/drawing/2014/main" id="{F0A33E31-D19A-4B4C-A3C3-D824F43C4E77}"/>
                </a:ext>
              </a:extLst>
            </p:cNvPr>
            <p:cNvCxnSpPr>
              <a:cxnSpLocks/>
              <a:stCxn id="135" idx="2"/>
              <a:endCxn id="146" idx="0"/>
            </p:cNvCxnSpPr>
            <p:nvPr/>
          </p:nvCxnSpPr>
          <p:spPr>
            <a:xfrm>
              <a:off x="7772619" y="1841511"/>
              <a:ext cx="0" cy="2419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18837E7-DE12-4B00-AF08-68C63B9A6139}"/>
                </a:ext>
              </a:extLst>
            </p:cNvPr>
            <p:cNvCxnSpPr>
              <a:cxnSpLocks/>
              <a:stCxn id="146" idx="2"/>
            </p:cNvCxnSpPr>
            <p:nvPr/>
          </p:nvCxnSpPr>
          <p:spPr>
            <a:xfrm>
              <a:off x="7772619" y="2394130"/>
              <a:ext cx="0" cy="2601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Rounded Corners 117">
              <a:extLst>
                <a:ext uri="{FF2B5EF4-FFF2-40B4-BE49-F238E27FC236}">
                  <a16:creationId xmlns:a16="http://schemas.microsoft.com/office/drawing/2014/main" id="{8F4EA115-6532-4133-9B10-ADE11FC10686}"/>
                </a:ext>
              </a:extLst>
            </p:cNvPr>
            <p:cNvSpPr/>
            <p:nvPr/>
          </p:nvSpPr>
          <p:spPr bwMode="auto">
            <a:xfrm>
              <a:off x="8970369" y="972831"/>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52" name="Title 1">
              <a:extLst>
                <a:ext uri="{FF2B5EF4-FFF2-40B4-BE49-F238E27FC236}">
                  <a16:creationId xmlns:a16="http://schemas.microsoft.com/office/drawing/2014/main" id="{DB671B90-BE75-458D-BC17-948A5BD96083}"/>
                </a:ext>
              </a:extLst>
            </p:cNvPr>
            <p:cNvSpPr txBox="1">
              <a:spLocks/>
            </p:cNvSpPr>
            <p:nvPr/>
          </p:nvSpPr>
          <p:spPr>
            <a:xfrm>
              <a:off x="8970369" y="616491"/>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0" name="Group 9">
              <a:extLst>
                <a:ext uri="{FF2B5EF4-FFF2-40B4-BE49-F238E27FC236}">
                  <a16:creationId xmlns:a16="http://schemas.microsoft.com/office/drawing/2014/main" id="{F9F0CA58-6FBD-4396-916E-39D649E02CC6}"/>
                </a:ext>
              </a:extLst>
            </p:cNvPr>
            <p:cNvGrpSpPr/>
            <p:nvPr/>
          </p:nvGrpSpPr>
          <p:grpSpPr>
            <a:xfrm>
              <a:off x="9148827" y="1059496"/>
              <a:ext cx="509288" cy="695351"/>
              <a:chOff x="9518397" y="779511"/>
              <a:chExt cx="509288" cy="695351"/>
            </a:xfrm>
          </p:grpSpPr>
          <p:sp>
            <p:nvSpPr>
              <p:cNvPr id="154" name="Rectangle: Rounded Corners 118">
                <a:extLst>
                  <a:ext uri="{FF2B5EF4-FFF2-40B4-BE49-F238E27FC236}">
                    <a16:creationId xmlns:a16="http://schemas.microsoft.com/office/drawing/2014/main" id="{4A7EA22A-316A-4F45-90D2-D3B4B4EBFBDA}"/>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nvGrpSpPr>
              <p:cNvPr id="155" name="Group 154">
                <a:extLst>
                  <a:ext uri="{FF2B5EF4-FFF2-40B4-BE49-F238E27FC236}">
                    <a16:creationId xmlns:a16="http://schemas.microsoft.com/office/drawing/2014/main" id="{5169302A-CF2D-4165-AF61-90321105BD53}"/>
                  </a:ext>
                </a:extLst>
              </p:cNvPr>
              <p:cNvGrpSpPr/>
              <p:nvPr/>
            </p:nvGrpSpPr>
            <p:grpSpPr>
              <a:xfrm>
                <a:off x="9518397" y="779511"/>
                <a:ext cx="509288" cy="622525"/>
                <a:chOff x="10002887" y="3686634"/>
                <a:chExt cx="509288" cy="622525"/>
              </a:xfrm>
            </p:grpSpPr>
            <p:sp>
              <p:nvSpPr>
                <p:cNvPr id="156" name="Title 1">
                  <a:extLst>
                    <a:ext uri="{FF2B5EF4-FFF2-40B4-BE49-F238E27FC236}">
                      <a16:creationId xmlns:a16="http://schemas.microsoft.com/office/drawing/2014/main" id="{B2620A0D-05F3-4552-906C-4A5A0915D58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57" name="Freeform 9">
                  <a:extLst>
                    <a:ext uri="{FF2B5EF4-FFF2-40B4-BE49-F238E27FC236}">
                      <a16:creationId xmlns:a16="http://schemas.microsoft.com/office/drawing/2014/main" id="{1B45D2C2-3771-4ECE-9F2E-1315CA649EB4}"/>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59" name="Picture 158" descr="A picture containing object&#10;&#10;Description generated with high confidence">
              <a:extLst>
                <a:ext uri="{FF2B5EF4-FFF2-40B4-BE49-F238E27FC236}">
                  <a16:creationId xmlns:a16="http://schemas.microsoft.com/office/drawing/2014/main" id="{736EBFFC-834F-467B-B727-E1EEBEDC05F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243219" y="2116856"/>
              <a:ext cx="320504" cy="243840"/>
            </a:xfrm>
            <a:prstGeom prst="rect">
              <a:avLst/>
            </a:prstGeom>
            <a:noFill/>
          </p:spPr>
        </p:pic>
        <p:sp>
          <p:nvSpPr>
            <p:cNvPr id="161" name="Title 1">
              <a:extLst>
                <a:ext uri="{FF2B5EF4-FFF2-40B4-BE49-F238E27FC236}">
                  <a16:creationId xmlns:a16="http://schemas.microsoft.com/office/drawing/2014/main" id="{1806BFB6-4FAD-4D6C-B0D2-E2D79829B14F}"/>
                </a:ext>
              </a:extLst>
            </p:cNvPr>
            <p:cNvSpPr txBox="1">
              <a:spLocks/>
            </p:cNvSpPr>
            <p:nvPr/>
          </p:nvSpPr>
          <p:spPr>
            <a:xfrm>
              <a:off x="9631680" y="2161832"/>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62" name="Straight Arrow Connector 161">
              <a:extLst>
                <a:ext uri="{FF2B5EF4-FFF2-40B4-BE49-F238E27FC236}">
                  <a16:creationId xmlns:a16="http://schemas.microsoft.com/office/drawing/2014/main" id="{EE752820-366F-4D50-8498-FC13A3CE39AF}"/>
                </a:ext>
              </a:extLst>
            </p:cNvPr>
            <p:cNvCxnSpPr>
              <a:cxnSpLocks/>
              <a:stCxn id="151" idx="2"/>
              <a:endCxn id="159" idx="0"/>
            </p:cNvCxnSpPr>
            <p:nvPr/>
          </p:nvCxnSpPr>
          <p:spPr>
            <a:xfrm flipH="1">
              <a:off x="9403471" y="1841511"/>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26612BD-53ED-44A0-A500-9237669A719A}"/>
                </a:ext>
              </a:extLst>
            </p:cNvPr>
            <p:cNvCxnSpPr>
              <a:cxnSpLocks/>
            </p:cNvCxnSpPr>
            <p:nvPr/>
          </p:nvCxnSpPr>
          <p:spPr>
            <a:xfrm>
              <a:off x="9403471" y="2339026"/>
              <a:ext cx="0" cy="30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89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r>
              <a:rPr kumimoji="0" lang="en-US" sz="2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(Basic Networking)</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007" y="1471995"/>
            <a:ext cx="5957986" cy="4984659"/>
            <a:chOff x="3117007" y="1321069"/>
            <a:chExt cx="5957986" cy="4984659"/>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98471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9405469A-2051-4D00-9FA8-E92A460B13D2}"/>
              </a:ext>
            </a:extLst>
          </p:cNvPr>
          <p:cNvSpPr/>
          <p:nvPr/>
        </p:nvSpPr>
        <p:spPr bwMode="auto">
          <a:xfrm>
            <a:off x="2288396" y="4051554"/>
            <a:ext cx="2506510"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(Advanced Networking)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1984637" y="2863305"/>
            <a:ext cx="8461968" cy="3401962"/>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2210124" y="2548487"/>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000" spc="0" dirty="0">
                <a:solidFill>
                  <a:srgbClr val="3C3C41"/>
                </a:solidFill>
                <a:latin typeface="Segoe UI Semibold" panose="020B0702040204020203" pitchFamily="34" charset="0"/>
                <a:cs typeface="Segoe UI Semibold" panose="020B0702040204020203" pitchFamily="34" charset="0"/>
              </a:rPr>
              <a:t> </a:t>
            </a:r>
            <a:r>
              <a:rPr kumimoji="0" lang="en-US" sz="10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2158855" y="2707697"/>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2847" y="2689964"/>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5193266" y="4051555"/>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5193266" y="388352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5448477" y="4285840"/>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5448477" y="411721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8823127" y="3177862"/>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dirty="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8942463" y="3425520"/>
            <a:ext cx="4863" cy="227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8976357" y="323909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5689930" y="4555328"/>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5531104" y="4354077"/>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8099731" y="3653259"/>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1" name="Title 1">
            <a:extLst>
              <a:ext uri="{FF2B5EF4-FFF2-40B4-BE49-F238E27FC236}">
                <a16:creationId xmlns:a16="http://schemas.microsoft.com/office/drawing/2014/main" id="{9B128EE1-D71B-4C84-8443-A7F454688C2D}"/>
              </a:ext>
            </a:extLst>
          </p:cNvPr>
          <p:cNvSpPr txBox="1">
            <a:spLocks/>
          </p:cNvSpPr>
          <p:nvPr/>
        </p:nvSpPr>
        <p:spPr>
          <a:xfrm>
            <a:off x="2186134" y="3890624"/>
            <a:ext cx="878203"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89304" y="4446620"/>
            <a:ext cx="467057" cy="467057"/>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3" idx="3"/>
            <a:endCxn id="51" idx="0"/>
          </p:cNvCxnSpPr>
          <p:nvPr/>
        </p:nvCxnSpPr>
        <p:spPr>
          <a:xfrm flipH="1">
            <a:off x="3422833" y="3377672"/>
            <a:ext cx="12579" cy="1068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a:stCxn id="157" idx="9"/>
            <a:endCxn id="83" idx="1"/>
          </p:cNvCxnSpPr>
          <p:nvPr/>
        </p:nvCxnSpPr>
        <p:spPr>
          <a:xfrm flipH="1">
            <a:off x="3435412" y="2133700"/>
            <a:ext cx="12657" cy="9963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3378740" y="1835204"/>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globe_2" title="Icon of a sphere made of lines">
            <a:extLst>
              <a:ext uri="{FF2B5EF4-FFF2-40B4-BE49-F238E27FC236}">
                <a16:creationId xmlns:a16="http://schemas.microsoft.com/office/drawing/2014/main" id="{68E3C98E-5EB3-4F2B-9E4F-8B6252B97440}"/>
              </a:ext>
            </a:extLst>
          </p:cNvPr>
          <p:cNvSpPr>
            <a:spLocks noChangeAspect="1" noEditPoints="1"/>
          </p:cNvSpPr>
          <p:nvPr/>
        </p:nvSpPr>
        <p:spPr bwMode="auto">
          <a:xfrm>
            <a:off x="3311213" y="3130014"/>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85" name="Title 1">
            <a:extLst>
              <a:ext uri="{FF2B5EF4-FFF2-40B4-BE49-F238E27FC236}">
                <a16:creationId xmlns:a16="http://schemas.microsoft.com/office/drawing/2014/main" id="{62157F5E-AE66-4B6C-93BF-08A8A81909CC}"/>
              </a:ext>
            </a:extLst>
          </p:cNvPr>
          <p:cNvSpPr txBox="1">
            <a:spLocks/>
          </p:cNvSpPr>
          <p:nvPr/>
        </p:nvSpPr>
        <p:spPr>
          <a:xfrm>
            <a:off x="2587817" y="324013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Puplic</a:t>
            </a: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 IP</a:t>
            </a:r>
          </a:p>
        </p:txBody>
      </p:sp>
      <p:cxnSp>
        <p:nvCxnSpPr>
          <p:cNvPr id="18" name="Connector: Elbow 17">
            <a:extLst>
              <a:ext uri="{FF2B5EF4-FFF2-40B4-BE49-F238E27FC236}">
                <a16:creationId xmlns:a16="http://schemas.microsoft.com/office/drawing/2014/main" id="{AE147BCF-1D64-40BE-89A2-6617FDEBCCC8}"/>
              </a:ext>
            </a:extLst>
          </p:cNvPr>
          <p:cNvCxnSpPr>
            <a:cxnSpLocks/>
          </p:cNvCxnSpPr>
          <p:nvPr/>
        </p:nvCxnSpPr>
        <p:spPr>
          <a:xfrm flipV="1">
            <a:off x="3656361" y="3302389"/>
            <a:ext cx="5166766" cy="1378088"/>
          </a:xfrm>
          <a:prstGeom prst="bentConnector3">
            <a:avLst>
              <a:gd name="adj1" fmla="val 12157"/>
            </a:avLst>
          </a:prstGeom>
          <a:ln>
            <a:headEnd type="non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2254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BA9-D786-4384-AAD4-7E9393D5233C}"/>
              </a:ext>
            </a:extLst>
          </p:cNvPr>
          <p:cNvSpPr>
            <a:spLocks noGrp="1"/>
          </p:cNvSpPr>
          <p:nvPr>
            <p:ph type="title"/>
          </p:nvPr>
        </p:nvSpPr>
        <p:spPr/>
        <p:txBody>
          <a:bodyPr/>
          <a:lstStyle/>
          <a:p>
            <a:r>
              <a:rPr lang="de-DE"/>
              <a:t>Where to find everything...?</a:t>
            </a:r>
          </a:p>
        </p:txBody>
      </p:sp>
      <p:sp>
        <p:nvSpPr>
          <p:cNvPr id="4" name="TextBox 3">
            <a:extLst>
              <a:ext uri="{FF2B5EF4-FFF2-40B4-BE49-F238E27FC236}">
                <a16:creationId xmlns:a16="http://schemas.microsoft.com/office/drawing/2014/main" id="{7FFC23F0-AAA2-4656-A719-D3F38EEC0487}"/>
              </a:ext>
            </a:extLst>
          </p:cNvPr>
          <p:cNvSpPr txBox="1"/>
          <p:nvPr/>
        </p:nvSpPr>
        <p:spPr>
          <a:xfrm>
            <a:off x="269240" y="1237129"/>
            <a:ext cx="10787530" cy="627864"/>
          </a:xfrm>
          <a:prstGeom prst="rect">
            <a:avLst/>
          </a:prstGeom>
          <a:noFill/>
        </p:spPr>
        <p:txBody>
          <a:bodyPr wrap="square" lIns="182880" tIns="146304" rIns="182880" bIns="146304" rtlCol="0">
            <a:spAutoFit/>
          </a:bodyPr>
          <a:lstStyle/>
          <a:p>
            <a:pPr>
              <a:lnSpc>
                <a:spcPct val="90000"/>
              </a:lnSpc>
              <a:spcAft>
                <a:spcPts val="600"/>
              </a:spcAft>
            </a:pPr>
            <a:r>
              <a:rPr lang="de-DE" sz="2400">
                <a:gradFill>
                  <a:gsLst>
                    <a:gs pos="2917">
                      <a:schemeClr val="tx1"/>
                    </a:gs>
                    <a:gs pos="30000">
                      <a:schemeClr val="tx1"/>
                    </a:gs>
                  </a:gsLst>
                  <a:lin ang="5400000" scaled="0"/>
                </a:gradFill>
                <a:hlinkClick r:id="rId2"/>
              </a:rPr>
              <a:t>https://github.com/CSA-OCP-GER/</a:t>
            </a:r>
            <a:r>
              <a:rPr lang="de-DE" sz="2400">
                <a:gradFill>
                  <a:gsLst>
                    <a:gs pos="2917">
                      <a:schemeClr val="tx1"/>
                    </a:gs>
                    <a:gs pos="30000">
                      <a:schemeClr val="tx1"/>
                    </a:gs>
                  </a:gsLst>
                  <a:lin ang="5400000" scaled="0"/>
                </a:gradFill>
                <a:hlinkClick r:id="rId3"/>
              </a:rPr>
              <a:t>unicorn</a:t>
            </a:r>
            <a:endParaRPr lang="de-DE" sz="2400">
              <a:gradFill>
                <a:gsLst>
                  <a:gs pos="2917">
                    <a:schemeClr val="tx1"/>
                  </a:gs>
                  <a:gs pos="30000">
                    <a:schemeClr val="tx1"/>
                  </a:gs>
                </a:gsLst>
                <a:lin ang="5400000" scaled="0"/>
              </a:gradFill>
            </a:endParaRPr>
          </a:p>
        </p:txBody>
      </p:sp>
      <p:pic>
        <p:nvPicPr>
          <p:cNvPr id="7" name="Grafik 6">
            <a:extLst>
              <a:ext uri="{FF2B5EF4-FFF2-40B4-BE49-F238E27FC236}">
                <a16:creationId xmlns:a16="http://schemas.microsoft.com/office/drawing/2014/main" id="{BFB2BE68-E156-074B-A2ED-9F7A13A2FB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0144" y="1912946"/>
            <a:ext cx="7014418" cy="4460034"/>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035133BB-95C7-3A4D-9ADE-B47F76897A6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20237" y="2196405"/>
            <a:ext cx="7008221" cy="4224528"/>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F042AB12-D6FC-4E4E-9D8B-A0662785840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79178" y="397391"/>
            <a:ext cx="1587500" cy="1295400"/>
          </a:xfrm>
          <a:prstGeom prst="rect">
            <a:avLst/>
          </a:prstGeom>
        </p:spPr>
      </p:pic>
    </p:spTree>
    <p:extLst>
      <p:ext uri="{BB962C8B-B14F-4D97-AF65-F5344CB8AC3E}">
        <p14:creationId xmlns:p14="http://schemas.microsoft.com/office/powerpoint/2010/main" val="310818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Secure your Cluster with </a:t>
            </a:r>
            <a:r>
              <a:rPr lang="en-US" sz="2400" dirty="0" err="1">
                <a:latin typeface="Segoe UI" panose="020B0502040204020203" pitchFamily="34" charset="0"/>
                <a:cs typeface="Segoe UI" panose="020B0502040204020203" pitchFamily="34" charset="0"/>
              </a:rPr>
              <a:t>ApplicationGateway</a:t>
            </a:r>
            <a:r>
              <a:rPr lang="en-US" sz="2400" dirty="0">
                <a:latin typeface="Segoe UI" panose="020B0502040204020203" pitchFamily="34" charset="0"/>
                <a:cs typeface="Segoe UI" panose="020B0502040204020203" pitchFamily="34" charset="0"/>
              </a:rPr>
              <a:t> WAF</a:t>
            </a:r>
          </a:p>
          <a:p>
            <a:pPr lvl="1"/>
            <a:r>
              <a:rPr lang="en-US" sz="2000" dirty="0">
                <a:latin typeface="Segoe UI" panose="020B0502040204020203" pitchFamily="34" charset="0"/>
                <a:cs typeface="Segoe UI" panose="020B0502040204020203" pitchFamily="34" charset="0"/>
              </a:rPr>
              <a:t>create an </a:t>
            </a:r>
            <a:r>
              <a:rPr lang="en-US" sz="2000" dirty="0" err="1">
                <a:latin typeface="Segoe UI" panose="020B0502040204020203" pitchFamily="34" charset="0"/>
                <a:cs typeface="Segoe UI" panose="020B0502040204020203" pitchFamily="34" charset="0"/>
              </a:rPr>
              <a:t>ApplicationGateway</a:t>
            </a:r>
            <a:r>
              <a:rPr lang="en-US" sz="2000" dirty="0">
                <a:latin typeface="Segoe UI" panose="020B0502040204020203" pitchFamily="34" charset="0"/>
                <a:cs typeface="Segoe UI" panose="020B0502040204020203" pitchFamily="34" charset="0"/>
              </a:rPr>
              <a:t> with WAF enabled</a:t>
            </a:r>
          </a:p>
          <a:p>
            <a:pPr lvl="1"/>
            <a:r>
              <a:rPr lang="en-US" sz="2000" dirty="0">
                <a:latin typeface="Segoe UI" panose="020B0502040204020203" pitchFamily="34" charset="0"/>
                <a:cs typeface="Segoe UI" panose="020B0502040204020203" pitchFamily="34" charset="0"/>
              </a:rPr>
              <a:t>route traffic from public </a:t>
            </a:r>
            <a:r>
              <a:rPr lang="en-US" sz="2000" dirty="0" err="1">
                <a:latin typeface="Segoe UI" panose="020B0502040204020203" pitchFamily="34" charset="0"/>
                <a:cs typeface="Segoe UI" panose="020B0502040204020203" pitchFamily="34" charset="0"/>
              </a:rPr>
              <a:t>ApplicationGateway</a:t>
            </a:r>
            <a:r>
              <a:rPr lang="en-US" sz="2000" dirty="0">
                <a:latin typeface="Segoe UI" panose="020B0502040204020203" pitchFamily="34" charset="0"/>
                <a:cs typeface="Segoe UI" panose="020B0502040204020203" pitchFamily="34" charset="0"/>
              </a:rPr>
              <a:t> to your Cluster's internal </a:t>
            </a:r>
            <a:r>
              <a:rPr lang="en-US" sz="2000" dirty="0" err="1">
                <a:latin typeface="Segoe UI" panose="020B0502040204020203" pitchFamily="34" charset="0"/>
                <a:cs typeface="Segoe UI" panose="020B0502040204020203" pitchFamily="34" charset="0"/>
              </a:rPr>
              <a:t>LoadBalancer</a:t>
            </a:r>
            <a:endParaRPr lang="en-US" sz="2000" dirty="0">
              <a:latin typeface="Segoe UI" panose="020B0502040204020203" pitchFamily="34" charset="0"/>
              <a:cs typeface="Segoe UI" panose="020B0502040204020203" pitchFamily="34" charset="0"/>
            </a:endParaRPr>
          </a:p>
          <a:p>
            <a:pPr lvl="1"/>
            <a:endParaRPr lang="en-US" sz="20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Cluster</a:t>
            </a:r>
          </a:p>
          <a:p>
            <a:pPr lvl="1"/>
            <a:r>
              <a:rPr lang="en-US" sz="2000" dirty="0">
                <a:latin typeface="Segoe UI" panose="020B0502040204020203" pitchFamily="34" charset="0"/>
                <a:cs typeface="Segoe UI" panose="020B0502040204020203" pitchFamily="34" charset="0"/>
              </a:rPr>
              <a:t>create a Cluster with Azure Advanced Container Network Integration (Azure CNI)</a:t>
            </a:r>
          </a:p>
          <a:p>
            <a:pPr lvl="1"/>
            <a:r>
              <a:rPr lang="en-US" sz="2000" dirty="0">
                <a:latin typeface="Segoe UI" panose="020B0502040204020203" pitchFamily="34" charset="0"/>
                <a:cs typeface="Segoe UI" panose="020B0502040204020203" pitchFamily="34" charset="0"/>
              </a:rPr>
              <a:t>create an internal ingress controller</a:t>
            </a:r>
          </a:p>
          <a:p>
            <a:pPr lvl="1"/>
            <a:r>
              <a:rPr lang="en-US" sz="2000" dirty="0">
                <a:latin typeface="Segoe UI" panose="020B0502040204020203" pitchFamily="34" charset="0"/>
                <a:cs typeface="Segoe UI" panose="020B0502040204020203" pitchFamily="34" charset="0"/>
              </a:rPr>
              <a:t>deploy your cluster with Azure ARM Templates</a:t>
            </a:r>
          </a:p>
          <a:p>
            <a:pPr lvl="1"/>
            <a:r>
              <a:rPr lang="en-US" sz="2000" dirty="0">
                <a:latin typeface="Segoe UI" panose="020B0502040204020203" pitchFamily="34" charset="0"/>
                <a:cs typeface="Segoe UI" panose="020B0502040204020203" pitchFamily="34" charset="0"/>
              </a:rPr>
              <a:t>create a service principal for Kubernetes to manage Azure resources</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368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Managed Service Identity / Managed Pod Identity</a:t>
            </a:r>
          </a:p>
        </p:txBody>
      </p:sp>
    </p:spTree>
    <p:extLst>
      <p:ext uri="{BB962C8B-B14F-4D97-AF65-F5344CB8AC3E}">
        <p14:creationId xmlns:p14="http://schemas.microsoft.com/office/powerpoint/2010/main" val="26166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178F-6659-48FD-801F-9DE2D1DB88BB}"/>
              </a:ext>
            </a:extLst>
          </p:cNvPr>
          <p:cNvSpPr>
            <a:spLocks noGrp="1"/>
          </p:cNvSpPr>
          <p:nvPr>
            <p:ph type="ctrTitle"/>
          </p:nvPr>
        </p:nvSpPr>
        <p:spPr>
          <a:xfrm>
            <a:off x="1683250" y="500776"/>
            <a:ext cx="7974458" cy="619107"/>
          </a:xfrm>
        </p:spPr>
        <p:txBody>
          <a:bodyPr>
            <a:normAutofit fontScale="90000"/>
          </a:bodyPr>
          <a:lstStyle/>
          <a:p>
            <a:r>
              <a:rPr lang="en-US" sz="3600">
                <a:latin typeface="Segoe UI" panose="020B0502040204020203" pitchFamily="34" charset="0"/>
                <a:cs typeface="Segoe UI" panose="020B0502040204020203" pitchFamily="34" charset="0"/>
              </a:rPr>
              <a:t>Azure RBAC</a:t>
            </a:r>
            <a:endParaRPr lang="de-DE" sz="3600" dirty="0">
              <a:latin typeface="Segoe UI" panose="020B0502040204020203" pitchFamily="34" charset="0"/>
              <a:cs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DC11C30B-F349-4EA0-9B59-1C8C55F8D8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2129" y="1396723"/>
            <a:ext cx="4622821" cy="51390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4515B4E-1F56-4AA7-914B-D390D96672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30455" y="999485"/>
            <a:ext cx="2627253" cy="1112518"/>
          </a:xfrm>
          <a:prstGeom prst="rect">
            <a:avLst/>
          </a:prstGeom>
        </p:spPr>
      </p:pic>
      <p:pic>
        <p:nvPicPr>
          <p:cNvPr id="9" name="Picture 8" descr="A screenshot of a map&#10;&#10;Description automatically generated">
            <a:extLst>
              <a:ext uri="{FF2B5EF4-FFF2-40B4-BE49-F238E27FC236}">
                <a16:creationId xmlns:a16="http://schemas.microsoft.com/office/drawing/2014/main" id="{E723E18C-BF0B-474F-9F05-C17AC17D60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0455" y="2214106"/>
            <a:ext cx="3948695" cy="218973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607F709-DECA-40C1-84FE-42D711C3F5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30455" y="4397985"/>
            <a:ext cx="2138945" cy="2361396"/>
          </a:xfrm>
          <a:prstGeom prst="rect">
            <a:avLst/>
          </a:prstGeom>
        </p:spPr>
      </p:pic>
    </p:spTree>
    <p:extLst>
      <p:ext uri="{BB962C8B-B14F-4D97-AF65-F5344CB8AC3E}">
        <p14:creationId xmlns:p14="http://schemas.microsoft.com/office/powerpoint/2010/main" val="252456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49B7-D164-43F0-9CBE-F4D6BC02F0A2}"/>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Access Azure Resources in your workload</a:t>
            </a:r>
            <a:endParaRPr lang="de-DE"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B009F1D5-307C-477F-87AB-952708F4C43D}"/>
              </a:ext>
            </a:extLst>
          </p:cNvPr>
          <p:cNvGrpSpPr/>
          <p:nvPr/>
        </p:nvGrpSpPr>
        <p:grpSpPr>
          <a:xfrm>
            <a:off x="577386" y="1672536"/>
            <a:ext cx="4795997" cy="3017010"/>
            <a:chOff x="577386" y="1672536"/>
            <a:chExt cx="4795997" cy="3017010"/>
          </a:xfrm>
        </p:grpSpPr>
        <p:pic>
          <p:nvPicPr>
            <p:cNvPr id="5" name="Picture 4" descr="A screenshot of a social media post&#10;&#10;Description automatically generated">
              <a:extLst>
                <a:ext uri="{FF2B5EF4-FFF2-40B4-BE49-F238E27FC236}">
                  <a16:creationId xmlns:a16="http://schemas.microsoft.com/office/drawing/2014/main" id="{135A94F9-463D-40B3-907A-DC5B257635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6779" y="3529518"/>
              <a:ext cx="780290" cy="780290"/>
            </a:xfrm>
            <a:prstGeom prst="rect">
              <a:avLst/>
            </a:prstGeom>
          </p:spPr>
        </p:pic>
        <p:pic>
          <p:nvPicPr>
            <p:cNvPr id="6" name="Picture 5">
              <a:extLst>
                <a:ext uri="{FF2B5EF4-FFF2-40B4-BE49-F238E27FC236}">
                  <a16:creationId xmlns:a16="http://schemas.microsoft.com/office/drawing/2014/main" id="{6A011AD5-69AA-41CE-933B-BBF3552F64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2611" y="2532567"/>
              <a:ext cx="747713" cy="996951"/>
            </a:xfrm>
            <a:prstGeom prst="rect">
              <a:avLst/>
            </a:prstGeom>
          </p:spPr>
        </p:pic>
        <p:pic>
          <p:nvPicPr>
            <p:cNvPr id="8" name="Picture 7" descr="A close up of a sign&#10;&#10;Description automatically generated">
              <a:extLst>
                <a:ext uri="{FF2B5EF4-FFF2-40B4-BE49-F238E27FC236}">
                  <a16:creationId xmlns:a16="http://schemas.microsoft.com/office/drawing/2014/main" id="{284C1DE1-3D27-44C6-870D-84F0892DE8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945" y="3529518"/>
              <a:ext cx="780290" cy="780290"/>
            </a:xfrm>
            <a:prstGeom prst="rect">
              <a:avLst/>
            </a:prstGeom>
          </p:spPr>
        </p:pic>
        <p:cxnSp>
          <p:nvCxnSpPr>
            <p:cNvPr id="10" name="Straight Arrow Connector 9">
              <a:extLst>
                <a:ext uri="{FF2B5EF4-FFF2-40B4-BE49-F238E27FC236}">
                  <a16:creationId xmlns:a16="http://schemas.microsoft.com/office/drawing/2014/main" id="{4BFC15C6-F1B0-448B-90B7-8EEEEF3B3AD7}"/>
                </a:ext>
              </a:extLst>
            </p:cNvPr>
            <p:cNvCxnSpPr>
              <a:stCxn id="5" idx="0"/>
              <a:endCxn id="6" idx="1"/>
            </p:cNvCxnSpPr>
            <p:nvPr/>
          </p:nvCxnSpPr>
          <p:spPr>
            <a:xfrm flipV="1">
              <a:off x="1146924" y="3031043"/>
              <a:ext cx="1055687" cy="4984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B65122BD-0DDE-4E3D-9953-E893FEED3510}"/>
                </a:ext>
              </a:extLst>
            </p:cNvPr>
            <p:cNvCxnSpPr>
              <a:cxnSpLocks/>
              <a:stCxn id="5" idx="3"/>
              <a:endCxn id="8" idx="1"/>
            </p:cNvCxnSpPr>
            <p:nvPr/>
          </p:nvCxnSpPr>
          <p:spPr>
            <a:xfrm>
              <a:off x="1537069" y="3919663"/>
              <a:ext cx="22148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06148AFE-C00B-428A-962C-55FB416516F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14230" y="2032821"/>
              <a:ext cx="1455720" cy="1162644"/>
            </a:xfrm>
            <a:prstGeom prst="rect">
              <a:avLst/>
            </a:prstGeom>
          </p:spPr>
        </p:pic>
        <p:cxnSp>
          <p:nvCxnSpPr>
            <p:cNvPr id="16" name="Straight Connector 15">
              <a:extLst>
                <a:ext uri="{FF2B5EF4-FFF2-40B4-BE49-F238E27FC236}">
                  <a16:creationId xmlns:a16="http://schemas.microsoft.com/office/drawing/2014/main" id="{B4FCB74E-767A-486F-A2E0-AD356C6F5BAA}"/>
                </a:ext>
              </a:extLst>
            </p:cNvPr>
            <p:cNvCxnSpPr>
              <a:stCxn id="6" idx="3"/>
              <a:endCxn id="14" idx="1"/>
            </p:cNvCxnSpPr>
            <p:nvPr/>
          </p:nvCxnSpPr>
          <p:spPr>
            <a:xfrm flipV="1">
              <a:off x="2950324" y="2614143"/>
              <a:ext cx="463906" cy="41690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0981993B-FD28-46B0-B656-AB25629E71B5}"/>
                </a:ext>
              </a:extLst>
            </p:cNvPr>
            <p:cNvCxnSpPr>
              <a:stCxn id="14" idx="2"/>
              <a:endCxn id="8" idx="0"/>
            </p:cNvCxnSpPr>
            <p:nvPr/>
          </p:nvCxnSpPr>
          <p:spPr>
            <a:xfrm>
              <a:off x="4142090" y="3195465"/>
              <a:ext cx="0" cy="334053"/>
            </a:xfrm>
            <a:prstGeom prst="line">
              <a:avLst/>
            </a:prstGeom>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EDFD7CE0-84F2-4E8D-AAC6-CD17B1BB4F08}"/>
                </a:ext>
              </a:extLst>
            </p:cNvPr>
            <p:cNvSpPr txBox="1"/>
            <p:nvPr/>
          </p:nvSpPr>
          <p:spPr>
            <a:xfrm>
              <a:off x="577386" y="4320214"/>
              <a:ext cx="1139076" cy="369332"/>
            </a:xfrm>
            <a:prstGeom prst="rect">
              <a:avLst/>
            </a:prstGeom>
            <a:noFill/>
          </p:spPr>
          <p:txBody>
            <a:bodyPr wrap="square" rtlCol="0">
              <a:spAutoFit/>
            </a:bodyPr>
            <a:lstStyle/>
            <a:p>
              <a:r>
                <a:rPr lang="en-US" dirty="0"/>
                <a:t>Workload</a:t>
              </a:r>
              <a:endParaRPr lang="de-DE" dirty="0"/>
            </a:p>
          </p:txBody>
        </p:sp>
        <p:sp>
          <p:nvSpPr>
            <p:cNvPr id="22" name="TextBox 21">
              <a:extLst>
                <a:ext uri="{FF2B5EF4-FFF2-40B4-BE49-F238E27FC236}">
                  <a16:creationId xmlns:a16="http://schemas.microsoft.com/office/drawing/2014/main" id="{85681AE6-2892-4895-BA66-DD01000625D6}"/>
                </a:ext>
              </a:extLst>
            </p:cNvPr>
            <p:cNvSpPr txBox="1"/>
            <p:nvPr/>
          </p:nvSpPr>
          <p:spPr>
            <a:xfrm>
              <a:off x="3308598" y="1672536"/>
              <a:ext cx="2064785" cy="369332"/>
            </a:xfrm>
            <a:prstGeom prst="rect">
              <a:avLst/>
            </a:prstGeom>
            <a:noFill/>
          </p:spPr>
          <p:txBody>
            <a:bodyPr wrap="square" rtlCol="0">
              <a:spAutoFit/>
            </a:bodyPr>
            <a:lstStyle/>
            <a:p>
              <a:r>
                <a:rPr lang="en-US" dirty="0"/>
                <a:t>Role assignment</a:t>
              </a:r>
              <a:endParaRPr lang="de-DE" dirty="0"/>
            </a:p>
          </p:txBody>
        </p:sp>
        <p:sp>
          <p:nvSpPr>
            <p:cNvPr id="23" name="TextBox 22">
              <a:extLst>
                <a:ext uri="{FF2B5EF4-FFF2-40B4-BE49-F238E27FC236}">
                  <a16:creationId xmlns:a16="http://schemas.microsoft.com/office/drawing/2014/main" id="{F6509192-E3C4-4B1F-B588-BDABC119E236}"/>
                </a:ext>
              </a:extLst>
            </p:cNvPr>
            <p:cNvSpPr txBox="1"/>
            <p:nvPr/>
          </p:nvSpPr>
          <p:spPr>
            <a:xfrm>
              <a:off x="3640012" y="4309808"/>
              <a:ext cx="1139076" cy="369332"/>
            </a:xfrm>
            <a:prstGeom prst="rect">
              <a:avLst/>
            </a:prstGeom>
            <a:noFill/>
          </p:spPr>
          <p:txBody>
            <a:bodyPr wrap="square" rtlCol="0">
              <a:spAutoFit/>
            </a:bodyPr>
            <a:lstStyle/>
            <a:p>
              <a:r>
                <a:rPr lang="en-US" dirty="0"/>
                <a:t>Resource</a:t>
              </a:r>
              <a:endParaRPr lang="de-DE" dirty="0"/>
            </a:p>
          </p:txBody>
        </p:sp>
        <p:sp>
          <p:nvSpPr>
            <p:cNvPr id="24" name="TextBox 23">
              <a:extLst>
                <a:ext uri="{FF2B5EF4-FFF2-40B4-BE49-F238E27FC236}">
                  <a16:creationId xmlns:a16="http://schemas.microsoft.com/office/drawing/2014/main" id="{BAC06AEB-1765-44DB-BE22-6390D107FB05}"/>
                </a:ext>
              </a:extLst>
            </p:cNvPr>
            <p:cNvSpPr txBox="1"/>
            <p:nvPr/>
          </p:nvSpPr>
          <p:spPr>
            <a:xfrm>
              <a:off x="2074969" y="3820466"/>
              <a:ext cx="1139076" cy="369332"/>
            </a:xfrm>
            <a:prstGeom prst="rect">
              <a:avLst/>
            </a:prstGeom>
            <a:noFill/>
          </p:spPr>
          <p:txBody>
            <a:bodyPr wrap="square" rtlCol="0">
              <a:spAutoFit/>
            </a:bodyPr>
            <a:lstStyle/>
            <a:p>
              <a:r>
                <a:rPr lang="en-US" dirty="0"/>
                <a:t>accesses</a:t>
              </a:r>
              <a:endParaRPr lang="de-DE" dirty="0"/>
            </a:p>
          </p:txBody>
        </p:sp>
        <p:sp>
          <p:nvSpPr>
            <p:cNvPr id="25" name="TextBox 24">
              <a:extLst>
                <a:ext uri="{FF2B5EF4-FFF2-40B4-BE49-F238E27FC236}">
                  <a16:creationId xmlns:a16="http://schemas.microsoft.com/office/drawing/2014/main" id="{067DFAD8-5957-447F-B62A-949AD6689E01}"/>
                </a:ext>
              </a:extLst>
            </p:cNvPr>
            <p:cNvSpPr txBox="1"/>
            <p:nvPr/>
          </p:nvSpPr>
          <p:spPr>
            <a:xfrm>
              <a:off x="1129640" y="2983266"/>
              <a:ext cx="1139076"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uses</a:t>
              </a:r>
              <a:endParaRPr lang="de-DE" dirty="0">
                <a:latin typeface="Segoe UI" panose="020B0502040204020203" pitchFamily="34" charset="0"/>
                <a:cs typeface="Segoe UI" panose="020B0502040204020203" pitchFamily="34" charset="0"/>
              </a:endParaRPr>
            </a:p>
          </p:txBody>
        </p:sp>
      </p:grpSp>
      <p:sp>
        <p:nvSpPr>
          <p:cNvPr id="26" name="TextBox 25">
            <a:extLst>
              <a:ext uri="{FF2B5EF4-FFF2-40B4-BE49-F238E27FC236}">
                <a16:creationId xmlns:a16="http://schemas.microsoft.com/office/drawing/2014/main" id="{9CF42371-D001-423D-8B9D-9BF2EBBFE09D}"/>
              </a:ext>
            </a:extLst>
          </p:cNvPr>
          <p:cNvSpPr txBox="1"/>
          <p:nvPr/>
        </p:nvSpPr>
        <p:spPr>
          <a:xfrm>
            <a:off x="6174769" y="1982912"/>
            <a:ext cx="47415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Your workload uses a Service Principal to get an access token to invoke the Azure Resource Manager API.</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 have to store the Service Principal Id and key credentials in your app settings or similar.</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 need to do a rolling update for your key credential when it </a:t>
            </a:r>
            <a:r>
              <a:rPr lang="en-US">
                <a:latin typeface="Segoe UI" panose="020B0502040204020203" pitchFamily="34" charset="0"/>
                <a:cs typeface="Segoe UI" panose="020B0502040204020203" pitchFamily="34" charset="0"/>
              </a:rPr>
              <a:t>expires.</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284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9047B-2380-4AB7-B9B4-8B54BF456D53}"/>
              </a:ext>
            </a:extLst>
          </p:cNvPr>
          <p:cNvSpPr>
            <a:spLocks noGrp="1"/>
          </p:cNvSpPr>
          <p:nvPr>
            <p:ph type="title"/>
          </p:nvPr>
        </p:nvSpPr>
        <p:spPr>
          <a:xfrm>
            <a:off x="120650" y="187326"/>
            <a:ext cx="3289300" cy="2022474"/>
          </a:xfrm>
        </p:spPr>
        <p:txBody>
          <a:bodyPr/>
          <a:lstStyle/>
          <a:p>
            <a:pPr algn="ctr"/>
            <a:r>
              <a:rPr lang="en-US" dirty="0">
                <a:latin typeface="Segoe UI" panose="020B0502040204020203" pitchFamily="34" charset="0"/>
                <a:cs typeface="Segoe UI" panose="020B0502040204020203" pitchFamily="34" charset="0"/>
              </a:rPr>
              <a:t>Managed Service Identity MSI</a:t>
            </a:r>
            <a:endParaRPr lang="de-DE" dirty="0">
              <a:latin typeface="Segoe UI" panose="020B0502040204020203" pitchFamily="34" charset="0"/>
              <a:cs typeface="Segoe UI" panose="020B0502040204020203" pitchFamily="34" charset="0"/>
            </a:endParaRPr>
          </a:p>
        </p:txBody>
      </p:sp>
      <p:pic>
        <p:nvPicPr>
          <p:cNvPr id="5" name="Picture 4" descr="A close up of a map&#10;&#10;Description automatically generated">
            <a:extLst>
              <a:ext uri="{FF2B5EF4-FFF2-40B4-BE49-F238E27FC236}">
                <a16:creationId xmlns:a16="http://schemas.microsoft.com/office/drawing/2014/main" id="{8D75A092-75F8-47A5-8BD6-9EA8B45999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77750" y="118637"/>
            <a:ext cx="7353800" cy="6248774"/>
          </a:xfrm>
          <a:prstGeom prst="rect">
            <a:avLst/>
          </a:prstGeom>
        </p:spPr>
      </p:pic>
      <p:sp>
        <p:nvSpPr>
          <p:cNvPr id="6" name="TextBox 5">
            <a:extLst>
              <a:ext uri="{FF2B5EF4-FFF2-40B4-BE49-F238E27FC236}">
                <a16:creationId xmlns:a16="http://schemas.microsoft.com/office/drawing/2014/main" id="{5C80A6B6-BCA1-4AB2-9495-36F4D21E53C8}"/>
              </a:ext>
            </a:extLst>
          </p:cNvPr>
          <p:cNvSpPr txBox="1"/>
          <p:nvPr/>
        </p:nvSpPr>
        <p:spPr>
          <a:xfrm>
            <a:off x="209050" y="3724871"/>
            <a:ext cx="3568700" cy="923330"/>
          </a:xfrm>
          <a:prstGeom prst="rect">
            <a:avLst/>
          </a:prstGeom>
          <a:noFill/>
        </p:spPr>
        <p:txBody>
          <a:bodyPr wrap="square" rtlCol="0">
            <a:spAutoFit/>
          </a:bodyPr>
          <a:lstStyle/>
          <a:p>
            <a:r>
              <a:rPr lang="en-US" dirty="0"/>
              <a:t>System-assigned managed identity</a:t>
            </a:r>
          </a:p>
          <a:p>
            <a:endParaRPr lang="en-US" dirty="0"/>
          </a:p>
          <a:p>
            <a:r>
              <a:rPr lang="en-US" dirty="0"/>
              <a:t>User-assigned managed identity</a:t>
            </a:r>
            <a:endParaRPr lang="de-DE" dirty="0"/>
          </a:p>
        </p:txBody>
      </p:sp>
      <p:sp>
        <p:nvSpPr>
          <p:cNvPr id="9" name="Rectangle 8">
            <a:extLst>
              <a:ext uri="{FF2B5EF4-FFF2-40B4-BE49-F238E27FC236}">
                <a16:creationId xmlns:a16="http://schemas.microsoft.com/office/drawing/2014/main" id="{A34846CE-F41A-447C-B826-560CB29A25E4}"/>
              </a:ext>
            </a:extLst>
          </p:cNvPr>
          <p:cNvSpPr/>
          <p:nvPr/>
        </p:nvSpPr>
        <p:spPr>
          <a:xfrm>
            <a:off x="209050" y="6420535"/>
            <a:ext cx="10274800" cy="369332"/>
          </a:xfrm>
          <a:prstGeom prst="rect">
            <a:avLst/>
          </a:prstGeom>
        </p:spPr>
        <p:txBody>
          <a:bodyPr wrap="square">
            <a:spAutoFit/>
          </a:bodyPr>
          <a:lstStyle/>
          <a:p>
            <a:r>
              <a:rPr lang="de-DE" dirty="0">
                <a:hlinkClick r:id="rId3"/>
              </a:rPr>
              <a:t>https://docs.microsoft.com/en-us/azure/active-directory/managed-identities-azure-resources/overview</a:t>
            </a:r>
            <a:endParaRPr lang="de-DE" dirty="0"/>
          </a:p>
        </p:txBody>
      </p:sp>
    </p:spTree>
    <p:extLst>
      <p:ext uri="{BB962C8B-B14F-4D97-AF65-F5344CB8AC3E}">
        <p14:creationId xmlns:p14="http://schemas.microsoft.com/office/powerpoint/2010/main" val="1669489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641F-9F63-4285-A383-B4993E2711DE}"/>
              </a:ext>
            </a:extLst>
          </p:cNvPr>
          <p:cNvSpPr>
            <a:spLocks noGrp="1"/>
          </p:cNvSpPr>
          <p:nvPr>
            <p:ph type="title"/>
          </p:nvPr>
        </p:nvSpPr>
        <p:spPr>
          <a:xfrm>
            <a:off x="3015829" y="197694"/>
            <a:ext cx="4491038" cy="734210"/>
          </a:xfrm>
        </p:spPr>
        <p:txBody>
          <a:bodyPr/>
          <a:lstStyle/>
          <a:p>
            <a:r>
              <a:rPr lang="en-US" dirty="0"/>
              <a:t>AAD Pod Identity</a:t>
            </a:r>
            <a:endParaRPr lang="de-DE" dirty="0"/>
          </a:p>
        </p:txBody>
      </p:sp>
      <p:sp>
        <p:nvSpPr>
          <p:cNvPr id="4" name="Rectangle 3">
            <a:extLst>
              <a:ext uri="{FF2B5EF4-FFF2-40B4-BE49-F238E27FC236}">
                <a16:creationId xmlns:a16="http://schemas.microsoft.com/office/drawing/2014/main" id="{D32A91DF-173B-4AD8-9865-7E23EF391813}"/>
              </a:ext>
            </a:extLst>
          </p:cNvPr>
          <p:cNvSpPr/>
          <p:nvPr/>
        </p:nvSpPr>
        <p:spPr>
          <a:xfrm>
            <a:off x="2725103" y="1831368"/>
            <a:ext cx="4869951" cy="325335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Title 1">
            <a:extLst>
              <a:ext uri="{FF2B5EF4-FFF2-40B4-BE49-F238E27FC236}">
                <a16:creationId xmlns:a16="http://schemas.microsoft.com/office/drawing/2014/main" id="{857025FB-FC51-49E7-93FB-251B9DEDF37D}"/>
              </a:ext>
            </a:extLst>
          </p:cNvPr>
          <p:cNvSpPr txBox="1">
            <a:spLocks/>
          </p:cNvSpPr>
          <p:nvPr/>
        </p:nvSpPr>
        <p:spPr>
          <a:xfrm>
            <a:off x="2792133" y="1588607"/>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6" name="Rectangle 5">
            <a:extLst>
              <a:ext uri="{FF2B5EF4-FFF2-40B4-BE49-F238E27FC236}">
                <a16:creationId xmlns:a16="http://schemas.microsoft.com/office/drawing/2014/main" id="{93CA931B-0D43-4BF0-B6FA-C40655C5369C}"/>
              </a:ext>
            </a:extLst>
          </p:cNvPr>
          <p:cNvSpPr/>
          <p:nvPr/>
        </p:nvSpPr>
        <p:spPr>
          <a:xfrm>
            <a:off x="3047026" y="2143017"/>
            <a:ext cx="4178158" cy="263960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dirty="0"/>
          </a:p>
        </p:txBody>
      </p:sp>
      <p:sp>
        <p:nvSpPr>
          <p:cNvPr id="7" name="Title 1">
            <a:extLst>
              <a:ext uri="{FF2B5EF4-FFF2-40B4-BE49-F238E27FC236}">
                <a16:creationId xmlns:a16="http://schemas.microsoft.com/office/drawing/2014/main" id="{3A7ABD18-E7E9-4C20-B379-F5900B1E6561}"/>
              </a:ext>
            </a:extLst>
          </p:cNvPr>
          <p:cNvSpPr txBox="1">
            <a:spLocks/>
          </p:cNvSpPr>
          <p:nvPr/>
        </p:nvSpPr>
        <p:spPr>
          <a:xfrm>
            <a:off x="3047026" y="1929304"/>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Node VM</a:t>
            </a:r>
          </a:p>
        </p:txBody>
      </p:sp>
      <p:sp>
        <p:nvSpPr>
          <p:cNvPr id="8" name="Rectangle 7">
            <a:extLst>
              <a:ext uri="{FF2B5EF4-FFF2-40B4-BE49-F238E27FC236}">
                <a16:creationId xmlns:a16="http://schemas.microsoft.com/office/drawing/2014/main" id="{11E127D4-F2DC-43AC-8BFA-5BE881B8D619}"/>
              </a:ext>
            </a:extLst>
          </p:cNvPr>
          <p:cNvSpPr/>
          <p:nvPr/>
        </p:nvSpPr>
        <p:spPr>
          <a:xfrm>
            <a:off x="2792133" y="5681216"/>
            <a:ext cx="3801438"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Azure Instance Metadata Service [IMDS]</a:t>
            </a:r>
          </a:p>
          <a:p>
            <a:pPr algn="ctr"/>
            <a:r>
              <a:rPr lang="en-US" sz="1200" dirty="0"/>
              <a:t>http://169.254.169.254/metadata/identity/oauth2/token</a:t>
            </a:r>
            <a:endParaRPr lang="de-DE" sz="1200" dirty="0"/>
          </a:p>
        </p:txBody>
      </p:sp>
      <p:sp>
        <p:nvSpPr>
          <p:cNvPr id="9" name="Rectangle 8">
            <a:extLst>
              <a:ext uri="{FF2B5EF4-FFF2-40B4-BE49-F238E27FC236}">
                <a16:creationId xmlns:a16="http://schemas.microsoft.com/office/drawing/2014/main" id="{F2A94124-CA84-47C0-9FAF-46B7F9FD94AC}"/>
              </a:ext>
            </a:extLst>
          </p:cNvPr>
          <p:cNvSpPr/>
          <p:nvPr/>
        </p:nvSpPr>
        <p:spPr>
          <a:xfrm>
            <a:off x="3513162" y="2591435"/>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Title 1">
            <a:extLst>
              <a:ext uri="{FF2B5EF4-FFF2-40B4-BE49-F238E27FC236}">
                <a16:creationId xmlns:a16="http://schemas.microsoft.com/office/drawing/2014/main" id="{E079CE76-5FDB-4891-968F-7926E6EA74F6}"/>
              </a:ext>
            </a:extLst>
          </p:cNvPr>
          <p:cNvSpPr txBox="1">
            <a:spLocks/>
          </p:cNvSpPr>
          <p:nvPr/>
        </p:nvSpPr>
        <p:spPr>
          <a:xfrm>
            <a:off x="3509861" y="232785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dirty="0">
                <a:solidFill>
                  <a:srgbClr val="3C3C41"/>
                </a:solidFill>
                <a:latin typeface="Segoe UI Semibold" panose="020B0702040204020203" pitchFamily="34" charset="0"/>
                <a:cs typeface="Segoe UI Semibold" panose="020B0702040204020203" pitchFamily="34" charset="0"/>
              </a:rPr>
              <a:t>Pod</a:t>
            </a:r>
            <a:endPar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a:extLst>
              <a:ext uri="{FF2B5EF4-FFF2-40B4-BE49-F238E27FC236}">
                <a16:creationId xmlns:a16="http://schemas.microsoft.com/office/drawing/2014/main" id="{F112A8F1-6E81-4929-A3D3-C6D11B2F5F37}"/>
              </a:ext>
            </a:extLst>
          </p:cNvPr>
          <p:cNvSpPr/>
          <p:nvPr/>
        </p:nvSpPr>
        <p:spPr>
          <a:xfrm>
            <a:off x="5242272" y="257117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2" name="Title 1">
            <a:extLst>
              <a:ext uri="{FF2B5EF4-FFF2-40B4-BE49-F238E27FC236}">
                <a16:creationId xmlns:a16="http://schemas.microsoft.com/office/drawing/2014/main" id="{68DD612A-8264-4BDC-AEA3-48D5C10D608E}"/>
              </a:ext>
            </a:extLst>
          </p:cNvPr>
          <p:cNvSpPr txBox="1">
            <a:spLocks/>
          </p:cNvSpPr>
          <p:nvPr/>
        </p:nvSpPr>
        <p:spPr>
          <a:xfrm>
            <a:off x="5243252" y="2302763"/>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dirty="0">
                <a:solidFill>
                  <a:srgbClr val="3C3C41"/>
                </a:solidFill>
                <a:latin typeface="Segoe UI Semibold" panose="020B0702040204020203" pitchFamily="34" charset="0"/>
                <a:cs typeface="Segoe UI Semibold" panose="020B0702040204020203" pitchFamily="34" charset="0"/>
              </a:rPr>
              <a:t>MIC</a:t>
            </a:r>
            <a:endPar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635A82E1-6696-435C-8AB8-B7E860FCB969}"/>
              </a:ext>
            </a:extLst>
          </p:cNvPr>
          <p:cNvSpPr txBox="1"/>
          <p:nvPr/>
        </p:nvSpPr>
        <p:spPr>
          <a:xfrm>
            <a:off x="8504316" y="267312"/>
            <a:ext cx="3393499" cy="1754326"/>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"aadpodidentity.k8s.io/v1"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AzureIdentity</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demoidentity</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type</a:t>
            </a:r>
            <a:r>
              <a:rPr lang="de-DE" sz="1200" dirty="0">
                <a:solidFill>
                  <a:srgbClr val="D4D4D4"/>
                </a:solidFill>
                <a:latin typeface="Consolas" panose="020B0609020204030204" pitchFamily="49" charset="0"/>
              </a:rPr>
              <a:t>: </a:t>
            </a:r>
            <a:r>
              <a:rPr lang="de-DE" sz="1200" dirty="0">
                <a:solidFill>
                  <a:srgbClr val="B5CEA8"/>
                </a:solidFill>
                <a:latin typeface="Consolas" panose="020B0609020204030204" pitchFamily="49" charset="0"/>
              </a:rPr>
              <a:t>0</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ResourceID</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&lt;</a:t>
            </a:r>
            <a:r>
              <a:rPr lang="de-DE" sz="1200" dirty="0" err="1">
                <a:solidFill>
                  <a:srgbClr val="CE9178"/>
                </a:solidFill>
                <a:latin typeface="Consolas" panose="020B0609020204030204" pitchFamily="49" charset="0"/>
              </a:rPr>
              <a:t>resource-id</a:t>
            </a:r>
            <a:r>
              <a:rPr lang="de-DE" sz="1200" dirty="0">
                <a:solidFill>
                  <a:srgbClr val="CE9178"/>
                </a:solidFill>
                <a:latin typeface="Consolas" panose="020B0609020204030204" pitchFamily="49" charset="0"/>
              </a:rPr>
              <a:t>&gt;</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ClientID</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&lt;</a:t>
            </a:r>
            <a:r>
              <a:rPr lang="de-DE" sz="1200" dirty="0" err="1">
                <a:solidFill>
                  <a:srgbClr val="CE9178"/>
                </a:solidFill>
                <a:latin typeface="Consolas" panose="020B0609020204030204" pitchFamily="49" charset="0"/>
              </a:rPr>
              <a:t>ClientID</a:t>
            </a:r>
            <a:r>
              <a:rPr lang="de-DE" sz="1200" dirty="0">
                <a:solidFill>
                  <a:srgbClr val="CE9178"/>
                </a:solidFill>
                <a:latin typeface="Consolas" panose="020B0609020204030204" pitchFamily="49" charset="0"/>
              </a:rPr>
              <a:t>&gt;</a:t>
            </a:r>
            <a:endParaRPr lang="de-DE" sz="1200" dirty="0">
              <a:solidFill>
                <a:srgbClr val="D4D4D4"/>
              </a:solidFill>
              <a:latin typeface="Consolas" panose="020B0609020204030204" pitchFamily="49" charset="0"/>
            </a:endParaRPr>
          </a:p>
          <a:p>
            <a:endParaRPr lang="de-DE" sz="1200" dirty="0"/>
          </a:p>
        </p:txBody>
      </p:sp>
      <p:sp>
        <p:nvSpPr>
          <p:cNvPr id="14" name="TextBox 13">
            <a:extLst>
              <a:ext uri="{FF2B5EF4-FFF2-40B4-BE49-F238E27FC236}">
                <a16:creationId xmlns:a16="http://schemas.microsoft.com/office/drawing/2014/main" id="{93A1525C-0231-4221-A592-6FA33AFBBB7F}"/>
              </a:ext>
            </a:extLst>
          </p:cNvPr>
          <p:cNvSpPr txBox="1"/>
          <p:nvPr/>
        </p:nvSpPr>
        <p:spPr>
          <a:xfrm>
            <a:off x="8504316" y="2302763"/>
            <a:ext cx="3393499" cy="1569660"/>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"aadpodidentity.k8s.io/v1"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AzureIdentityBinding</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demo1-azure-identity-binding</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AzureIdentity</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demoidentity</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highlight>
                  <a:srgbClr val="FFFF00"/>
                </a:highlight>
                <a:latin typeface="Consolas" panose="020B0609020204030204" pitchFamily="49" charset="0"/>
              </a:rPr>
              <a:t>Selector</a:t>
            </a:r>
            <a:r>
              <a:rPr lang="de-DE" sz="1200" dirty="0">
                <a:solidFill>
                  <a:srgbClr val="D4D4D4"/>
                </a:solidFill>
                <a:highlight>
                  <a:srgbClr val="FFFF00"/>
                </a:highlight>
                <a:latin typeface="Consolas" panose="020B0609020204030204" pitchFamily="49" charset="0"/>
              </a:rPr>
              <a:t>: </a:t>
            </a:r>
            <a:r>
              <a:rPr lang="de-DE" sz="1200" dirty="0" err="1">
                <a:solidFill>
                  <a:srgbClr val="CE9178"/>
                </a:solidFill>
                <a:highlight>
                  <a:srgbClr val="FFFF00"/>
                </a:highlight>
                <a:latin typeface="Consolas" panose="020B0609020204030204" pitchFamily="49" charset="0"/>
              </a:rPr>
              <a:t>azureidentitydemo</a:t>
            </a:r>
            <a:endParaRPr lang="de-DE" sz="1200" dirty="0">
              <a:solidFill>
                <a:srgbClr val="D4D4D4"/>
              </a:solidFill>
              <a:highlight>
                <a:srgbClr val="FFFF00"/>
              </a:highlight>
              <a:latin typeface="Consolas" panose="020B0609020204030204" pitchFamily="49" charset="0"/>
            </a:endParaRPr>
          </a:p>
          <a:p>
            <a:endParaRPr lang="de-DE" sz="1200" dirty="0"/>
          </a:p>
        </p:txBody>
      </p:sp>
      <p:sp>
        <p:nvSpPr>
          <p:cNvPr id="15" name="TextBox 14">
            <a:extLst>
              <a:ext uri="{FF2B5EF4-FFF2-40B4-BE49-F238E27FC236}">
                <a16:creationId xmlns:a16="http://schemas.microsoft.com/office/drawing/2014/main" id="{20AA9C9D-C896-426D-88D2-BF86B59AA917}"/>
              </a:ext>
            </a:extLst>
          </p:cNvPr>
          <p:cNvSpPr txBox="1"/>
          <p:nvPr/>
        </p:nvSpPr>
        <p:spPr>
          <a:xfrm>
            <a:off x="8504317" y="4184550"/>
            <a:ext cx="3393498" cy="2308324"/>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extensions</a:t>
            </a:r>
            <a:r>
              <a:rPr lang="de-DE" sz="1200" dirty="0">
                <a:solidFill>
                  <a:srgbClr val="CE9178"/>
                </a:solidFill>
                <a:latin typeface="Consolas" panose="020B0609020204030204" pitchFamily="49" charset="0"/>
              </a:rPr>
              <a:t>/v1beta1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Deployment</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aadpodidentitydemoapibackend</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template</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labels</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aadpodidentitydemoapibackend</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app</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highlight>
                  <a:srgbClr val="FFFF00"/>
                </a:highlight>
                <a:latin typeface="Consolas" panose="020B0609020204030204" pitchFamily="49" charset="0"/>
              </a:rPr>
              <a:t>aadpodidbinding</a:t>
            </a:r>
            <a:r>
              <a:rPr lang="de-DE" sz="1200" dirty="0">
                <a:solidFill>
                  <a:srgbClr val="D4D4D4"/>
                </a:solidFill>
                <a:highlight>
                  <a:srgbClr val="FFFF00"/>
                </a:highlight>
                <a:latin typeface="Consolas" panose="020B0609020204030204" pitchFamily="49" charset="0"/>
              </a:rPr>
              <a:t>: </a:t>
            </a:r>
            <a:r>
              <a:rPr lang="de-DE" sz="1200" dirty="0" err="1">
                <a:solidFill>
                  <a:srgbClr val="CE9178"/>
                </a:solidFill>
                <a:highlight>
                  <a:srgbClr val="FFFF00"/>
                </a:highlight>
                <a:latin typeface="Consolas" panose="020B0609020204030204" pitchFamily="49" charset="0"/>
              </a:rPr>
              <a:t>azureidentitydemo</a:t>
            </a:r>
            <a:endParaRPr lang="de-DE" sz="1200" dirty="0">
              <a:solidFill>
                <a:srgbClr val="D4D4D4"/>
              </a:solidFill>
              <a:highlight>
                <a:srgbClr val="FFFF00"/>
              </a:highlight>
              <a:latin typeface="Consolas" panose="020B0609020204030204" pitchFamily="49" charset="0"/>
            </a:endParaRPr>
          </a:p>
          <a:p>
            <a:endParaRPr lang="de-DE" sz="1200" dirty="0"/>
          </a:p>
        </p:txBody>
      </p:sp>
      <p:sp>
        <p:nvSpPr>
          <p:cNvPr id="16" name="Rectangle 15">
            <a:extLst>
              <a:ext uri="{FF2B5EF4-FFF2-40B4-BE49-F238E27FC236}">
                <a16:creationId xmlns:a16="http://schemas.microsoft.com/office/drawing/2014/main" id="{30BFA3CF-FA9A-4CF9-9B76-B7E307245C94}"/>
              </a:ext>
            </a:extLst>
          </p:cNvPr>
          <p:cNvSpPr/>
          <p:nvPr/>
        </p:nvSpPr>
        <p:spPr>
          <a:xfrm>
            <a:off x="5242272" y="372339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7" name="Title 1">
            <a:extLst>
              <a:ext uri="{FF2B5EF4-FFF2-40B4-BE49-F238E27FC236}">
                <a16:creationId xmlns:a16="http://schemas.microsoft.com/office/drawing/2014/main" id="{6B3FE691-C071-4FAD-8A1D-8D059084C8A7}"/>
              </a:ext>
            </a:extLst>
          </p:cNvPr>
          <p:cNvSpPr txBox="1">
            <a:spLocks/>
          </p:cNvSpPr>
          <p:nvPr/>
        </p:nvSpPr>
        <p:spPr>
          <a:xfrm>
            <a:off x="5261108" y="342900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NMI</a:t>
            </a:r>
          </a:p>
        </p:txBody>
      </p:sp>
      <p:cxnSp>
        <p:nvCxnSpPr>
          <p:cNvPr id="25" name="Straight Arrow Connector 24">
            <a:extLst>
              <a:ext uri="{FF2B5EF4-FFF2-40B4-BE49-F238E27FC236}">
                <a16:creationId xmlns:a16="http://schemas.microsoft.com/office/drawing/2014/main" id="{4AC0A513-1F2F-4DA1-A52A-B248DA2E927D}"/>
              </a:ext>
            </a:extLst>
          </p:cNvPr>
          <p:cNvCxnSpPr>
            <a:stCxn id="16" idx="2"/>
          </p:cNvCxnSpPr>
          <p:nvPr/>
        </p:nvCxnSpPr>
        <p:spPr>
          <a:xfrm>
            <a:off x="5650670" y="4452798"/>
            <a:ext cx="0" cy="1228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FEF3216A-3E80-4B12-A687-8BCF741C19AD}"/>
              </a:ext>
            </a:extLst>
          </p:cNvPr>
          <p:cNvSpPr txBox="1"/>
          <p:nvPr/>
        </p:nvSpPr>
        <p:spPr>
          <a:xfrm>
            <a:off x="3495306" y="3903429"/>
            <a:ext cx="852507" cy="369332"/>
          </a:xfrm>
          <a:prstGeom prst="rect">
            <a:avLst/>
          </a:prstGeom>
          <a:noFill/>
          <a:ln>
            <a:solidFill>
              <a:schemeClr val="accent5">
                <a:lumMod val="75000"/>
              </a:schemeClr>
            </a:solidFill>
          </a:ln>
        </p:spPr>
        <p:txBody>
          <a:bodyPr wrap="square" rtlCol="0">
            <a:spAutoFit/>
          </a:bodyPr>
          <a:lstStyle/>
          <a:p>
            <a:r>
              <a:rPr lang="en-US" dirty="0"/>
              <a:t>route</a:t>
            </a:r>
            <a:endParaRPr lang="de-DE" dirty="0"/>
          </a:p>
        </p:txBody>
      </p:sp>
      <p:cxnSp>
        <p:nvCxnSpPr>
          <p:cNvPr id="28" name="Straight Arrow Connector 27">
            <a:extLst>
              <a:ext uri="{FF2B5EF4-FFF2-40B4-BE49-F238E27FC236}">
                <a16:creationId xmlns:a16="http://schemas.microsoft.com/office/drawing/2014/main" id="{58D9E814-8DF9-47DA-B5B2-86BEE33CE713}"/>
              </a:ext>
            </a:extLst>
          </p:cNvPr>
          <p:cNvCxnSpPr>
            <a:stCxn id="9" idx="2"/>
            <a:endCxn id="26" idx="0"/>
          </p:cNvCxnSpPr>
          <p:nvPr/>
        </p:nvCxnSpPr>
        <p:spPr>
          <a:xfrm>
            <a:off x="3921560" y="3320840"/>
            <a:ext cx="0" cy="582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3C62D2B0-4030-4203-946F-F3323799A984}"/>
              </a:ext>
            </a:extLst>
          </p:cNvPr>
          <p:cNvCxnSpPr/>
          <p:nvPr/>
        </p:nvCxnSpPr>
        <p:spPr>
          <a:xfrm>
            <a:off x="4362368" y="4088095"/>
            <a:ext cx="879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1E43E722-E0D4-4494-BC7C-E3D6FEC1953F}"/>
              </a:ext>
            </a:extLst>
          </p:cNvPr>
          <p:cNvCxnSpPr>
            <a:cxnSpLocks/>
          </p:cNvCxnSpPr>
          <p:nvPr/>
        </p:nvCxnSpPr>
        <p:spPr>
          <a:xfrm>
            <a:off x="8046618" y="1144475"/>
            <a:ext cx="48446" cy="4194237"/>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E07F209D-0476-403E-B357-D3B35104D499}"/>
              </a:ext>
            </a:extLst>
          </p:cNvPr>
          <p:cNvCxnSpPr>
            <a:cxnSpLocks/>
            <a:endCxn id="13" idx="1"/>
          </p:cNvCxnSpPr>
          <p:nvPr/>
        </p:nvCxnSpPr>
        <p:spPr>
          <a:xfrm>
            <a:off x="8046618" y="1144475"/>
            <a:ext cx="457698"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DEEA1490-9581-49D9-899F-BB326A709DC0}"/>
              </a:ext>
            </a:extLst>
          </p:cNvPr>
          <p:cNvCxnSpPr>
            <a:cxnSpLocks/>
            <a:stCxn id="14" idx="1"/>
          </p:cNvCxnSpPr>
          <p:nvPr/>
        </p:nvCxnSpPr>
        <p:spPr>
          <a:xfrm flipH="1">
            <a:off x="8067166" y="3087593"/>
            <a:ext cx="437150"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E05FE62C-B406-427E-9812-E81ABA7B2A6C}"/>
              </a:ext>
            </a:extLst>
          </p:cNvPr>
          <p:cNvCxnSpPr>
            <a:cxnSpLocks/>
            <a:stCxn id="15" idx="1"/>
          </p:cNvCxnSpPr>
          <p:nvPr/>
        </p:nvCxnSpPr>
        <p:spPr>
          <a:xfrm flipH="1">
            <a:off x="8087717" y="5338712"/>
            <a:ext cx="416600"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A50ACBF6-187C-4680-B5CB-228FD1A5F9F9}"/>
              </a:ext>
            </a:extLst>
          </p:cNvPr>
          <p:cNvCxnSpPr/>
          <p:nvPr/>
        </p:nvCxnSpPr>
        <p:spPr>
          <a:xfrm flipH="1">
            <a:off x="6059068" y="3087593"/>
            <a:ext cx="20080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79D0DD20-DBAF-4135-9394-3AFB880463F6}"/>
              </a:ext>
            </a:extLst>
          </p:cNvPr>
          <p:cNvSpPr txBox="1"/>
          <p:nvPr/>
        </p:nvSpPr>
        <p:spPr>
          <a:xfrm>
            <a:off x="6231161" y="2660106"/>
            <a:ext cx="966787" cy="338554"/>
          </a:xfrm>
          <a:prstGeom prst="rect">
            <a:avLst/>
          </a:prstGeom>
          <a:noFill/>
        </p:spPr>
        <p:txBody>
          <a:bodyPr wrap="square" rtlCol="0">
            <a:spAutoFit/>
          </a:bodyPr>
          <a:lstStyle/>
          <a:p>
            <a:r>
              <a:rPr lang="en-US" sz="800" dirty="0"/>
              <a:t>Manges pod to identity mappings</a:t>
            </a:r>
            <a:endParaRPr lang="de-DE" sz="800" dirty="0"/>
          </a:p>
        </p:txBody>
      </p:sp>
      <p:sp>
        <p:nvSpPr>
          <p:cNvPr id="45" name="TextBox 44">
            <a:extLst>
              <a:ext uri="{FF2B5EF4-FFF2-40B4-BE49-F238E27FC236}">
                <a16:creationId xmlns:a16="http://schemas.microsoft.com/office/drawing/2014/main" id="{8BC680A3-C907-477A-B89B-A36B616C7FAD}"/>
              </a:ext>
            </a:extLst>
          </p:cNvPr>
          <p:cNvSpPr txBox="1"/>
          <p:nvPr/>
        </p:nvSpPr>
        <p:spPr>
          <a:xfrm>
            <a:off x="3936114" y="3382881"/>
            <a:ext cx="966787" cy="338554"/>
          </a:xfrm>
          <a:prstGeom prst="rect">
            <a:avLst/>
          </a:prstGeom>
          <a:noFill/>
        </p:spPr>
        <p:txBody>
          <a:bodyPr wrap="square" rtlCol="0">
            <a:spAutoFit/>
          </a:bodyPr>
          <a:lstStyle/>
          <a:p>
            <a:r>
              <a:rPr lang="en-US" sz="800" dirty="0"/>
              <a:t>Requests token 169.254.169.254</a:t>
            </a:r>
            <a:endParaRPr lang="de-DE" sz="800" dirty="0"/>
          </a:p>
        </p:txBody>
      </p:sp>
      <p:sp>
        <p:nvSpPr>
          <p:cNvPr id="46" name="TextBox 45">
            <a:extLst>
              <a:ext uri="{FF2B5EF4-FFF2-40B4-BE49-F238E27FC236}">
                <a16:creationId xmlns:a16="http://schemas.microsoft.com/office/drawing/2014/main" id="{69E67C1E-49A9-4016-92D4-A935B23E006B}"/>
              </a:ext>
            </a:extLst>
          </p:cNvPr>
          <p:cNvSpPr txBox="1"/>
          <p:nvPr/>
        </p:nvSpPr>
        <p:spPr>
          <a:xfrm>
            <a:off x="4457690" y="4105671"/>
            <a:ext cx="666035" cy="215444"/>
          </a:xfrm>
          <a:prstGeom prst="rect">
            <a:avLst/>
          </a:prstGeom>
          <a:noFill/>
        </p:spPr>
        <p:txBody>
          <a:bodyPr wrap="square" rtlCol="0">
            <a:spAutoFit/>
          </a:bodyPr>
          <a:lstStyle/>
          <a:p>
            <a:r>
              <a:rPr lang="en-US" sz="800" dirty="0"/>
              <a:t>redirect</a:t>
            </a:r>
            <a:endParaRPr lang="de-DE" sz="800" dirty="0"/>
          </a:p>
        </p:txBody>
      </p:sp>
      <p:cxnSp>
        <p:nvCxnSpPr>
          <p:cNvPr id="48" name="Straight Arrow Connector 47">
            <a:extLst>
              <a:ext uri="{FF2B5EF4-FFF2-40B4-BE49-F238E27FC236}">
                <a16:creationId xmlns:a16="http://schemas.microsoft.com/office/drawing/2014/main" id="{F2570321-A76C-4A18-8CCF-33E407D83BC8}"/>
              </a:ext>
            </a:extLst>
          </p:cNvPr>
          <p:cNvCxnSpPr>
            <a:stCxn id="16" idx="0"/>
            <a:endCxn id="11" idx="2"/>
          </p:cNvCxnSpPr>
          <p:nvPr/>
        </p:nvCxnSpPr>
        <p:spPr>
          <a:xfrm flipV="1">
            <a:off x="5650670" y="3300578"/>
            <a:ext cx="0" cy="4228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24309220-1222-4C21-B64B-6AA233C2BBA5}"/>
              </a:ext>
            </a:extLst>
          </p:cNvPr>
          <p:cNvSpPr txBox="1"/>
          <p:nvPr/>
        </p:nvSpPr>
        <p:spPr>
          <a:xfrm>
            <a:off x="5669505" y="3316718"/>
            <a:ext cx="966787" cy="215444"/>
          </a:xfrm>
          <a:prstGeom prst="rect">
            <a:avLst/>
          </a:prstGeom>
          <a:noFill/>
        </p:spPr>
        <p:txBody>
          <a:bodyPr wrap="square" rtlCol="0">
            <a:spAutoFit/>
          </a:bodyPr>
          <a:lstStyle/>
          <a:p>
            <a:r>
              <a:rPr lang="en-US" sz="800" dirty="0"/>
              <a:t>queries mapping</a:t>
            </a:r>
            <a:endParaRPr lang="de-DE" sz="800" dirty="0"/>
          </a:p>
        </p:txBody>
      </p:sp>
      <p:sp>
        <p:nvSpPr>
          <p:cNvPr id="50" name="TextBox 49">
            <a:extLst>
              <a:ext uri="{FF2B5EF4-FFF2-40B4-BE49-F238E27FC236}">
                <a16:creationId xmlns:a16="http://schemas.microsoft.com/office/drawing/2014/main" id="{1D4D2977-20A9-47C9-AD65-6BA5747D87D5}"/>
              </a:ext>
            </a:extLst>
          </p:cNvPr>
          <p:cNvSpPr txBox="1"/>
          <p:nvPr/>
        </p:nvSpPr>
        <p:spPr>
          <a:xfrm>
            <a:off x="5687361" y="4762313"/>
            <a:ext cx="966787" cy="338554"/>
          </a:xfrm>
          <a:prstGeom prst="rect">
            <a:avLst/>
          </a:prstGeom>
          <a:noFill/>
        </p:spPr>
        <p:txBody>
          <a:bodyPr wrap="square" rtlCol="0">
            <a:spAutoFit/>
          </a:bodyPr>
          <a:lstStyle/>
          <a:p>
            <a:r>
              <a:rPr lang="en-US" sz="800" dirty="0"/>
              <a:t>Token request with identity id</a:t>
            </a:r>
            <a:endParaRPr lang="de-DE" sz="800" dirty="0"/>
          </a:p>
        </p:txBody>
      </p:sp>
      <p:sp>
        <p:nvSpPr>
          <p:cNvPr id="54" name="Rectangle 53">
            <a:extLst>
              <a:ext uri="{FF2B5EF4-FFF2-40B4-BE49-F238E27FC236}">
                <a16:creationId xmlns:a16="http://schemas.microsoft.com/office/drawing/2014/main" id="{BBEE640A-6C7B-4646-9EBC-79319DE5583E}"/>
              </a:ext>
            </a:extLst>
          </p:cNvPr>
          <p:cNvSpPr/>
          <p:nvPr/>
        </p:nvSpPr>
        <p:spPr>
          <a:xfrm>
            <a:off x="95637" y="3288797"/>
            <a:ext cx="974604"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Azure Resource Manager</a:t>
            </a:r>
            <a:endParaRPr lang="de-DE" sz="1200" dirty="0"/>
          </a:p>
        </p:txBody>
      </p:sp>
      <p:sp>
        <p:nvSpPr>
          <p:cNvPr id="55" name="Rectangle 54">
            <a:extLst>
              <a:ext uri="{FF2B5EF4-FFF2-40B4-BE49-F238E27FC236}">
                <a16:creationId xmlns:a16="http://schemas.microsoft.com/office/drawing/2014/main" id="{B76D3D36-50C4-47B1-8A07-3A6E812542F8}"/>
              </a:ext>
            </a:extLst>
          </p:cNvPr>
          <p:cNvSpPr/>
          <p:nvPr/>
        </p:nvSpPr>
        <p:spPr>
          <a:xfrm>
            <a:off x="1341669" y="4094065"/>
            <a:ext cx="1159320" cy="990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User-assigned Identity</a:t>
            </a:r>
            <a:endParaRPr lang="de-DE" sz="1200" dirty="0"/>
          </a:p>
        </p:txBody>
      </p:sp>
      <p:sp>
        <p:nvSpPr>
          <p:cNvPr id="56" name="Isosceles Triangle 55">
            <a:extLst>
              <a:ext uri="{FF2B5EF4-FFF2-40B4-BE49-F238E27FC236}">
                <a16:creationId xmlns:a16="http://schemas.microsoft.com/office/drawing/2014/main" id="{2687CF73-B41B-4229-91DC-8D6F13294814}"/>
              </a:ext>
            </a:extLst>
          </p:cNvPr>
          <p:cNvSpPr/>
          <p:nvPr/>
        </p:nvSpPr>
        <p:spPr>
          <a:xfrm>
            <a:off x="870273" y="22740"/>
            <a:ext cx="1630716" cy="179647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7" name="Oval 56">
            <a:extLst>
              <a:ext uri="{FF2B5EF4-FFF2-40B4-BE49-F238E27FC236}">
                <a16:creationId xmlns:a16="http://schemas.microsoft.com/office/drawing/2014/main" id="{75E91D53-3C94-4128-8AA6-473D0E1F7176}"/>
              </a:ext>
            </a:extLst>
          </p:cNvPr>
          <p:cNvSpPr/>
          <p:nvPr/>
        </p:nvSpPr>
        <p:spPr>
          <a:xfrm>
            <a:off x="1280540" y="730863"/>
            <a:ext cx="799158" cy="746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Service Principal</a:t>
            </a:r>
            <a:endParaRPr lang="de-DE" sz="800" dirty="0"/>
          </a:p>
        </p:txBody>
      </p:sp>
      <p:sp>
        <p:nvSpPr>
          <p:cNvPr id="58" name="TextBox 57">
            <a:extLst>
              <a:ext uri="{FF2B5EF4-FFF2-40B4-BE49-F238E27FC236}">
                <a16:creationId xmlns:a16="http://schemas.microsoft.com/office/drawing/2014/main" id="{ED56147B-EA40-41F1-BE1B-261EB187F44B}"/>
              </a:ext>
            </a:extLst>
          </p:cNvPr>
          <p:cNvSpPr txBox="1"/>
          <p:nvPr/>
        </p:nvSpPr>
        <p:spPr>
          <a:xfrm>
            <a:off x="1218979" y="1435996"/>
            <a:ext cx="966787" cy="276999"/>
          </a:xfrm>
          <a:prstGeom prst="rect">
            <a:avLst/>
          </a:prstGeom>
          <a:noFill/>
        </p:spPr>
        <p:txBody>
          <a:bodyPr wrap="square" rtlCol="0">
            <a:spAutoFit/>
          </a:bodyPr>
          <a:lstStyle/>
          <a:p>
            <a:r>
              <a:rPr lang="en-US" sz="1200" dirty="0"/>
              <a:t>AAD Tenant</a:t>
            </a:r>
            <a:endParaRPr lang="de-DE" sz="1200" dirty="0"/>
          </a:p>
        </p:txBody>
      </p:sp>
      <p:sp>
        <p:nvSpPr>
          <p:cNvPr id="59" name="Rectangle 58">
            <a:extLst>
              <a:ext uri="{FF2B5EF4-FFF2-40B4-BE49-F238E27FC236}">
                <a16:creationId xmlns:a16="http://schemas.microsoft.com/office/drawing/2014/main" id="{C3B54501-A4BC-47C1-8E4F-4CC4837E0410}"/>
              </a:ext>
            </a:extLst>
          </p:cNvPr>
          <p:cNvSpPr/>
          <p:nvPr/>
        </p:nvSpPr>
        <p:spPr>
          <a:xfrm>
            <a:off x="1344437" y="2237303"/>
            <a:ext cx="1137167" cy="1051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that supports AAD Authentication</a:t>
            </a:r>
            <a:endParaRPr lang="de-DE" sz="1200" dirty="0"/>
          </a:p>
        </p:txBody>
      </p:sp>
      <p:cxnSp>
        <p:nvCxnSpPr>
          <p:cNvPr id="65" name="Connector: Elbow 64">
            <a:extLst>
              <a:ext uri="{FF2B5EF4-FFF2-40B4-BE49-F238E27FC236}">
                <a16:creationId xmlns:a16="http://schemas.microsoft.com/office/drawing/2014/main" id="{83DAEA0B-6098-492A-A006-7DA0335B5CFB}"/>
              </a:ext>
            </a:extLst>
          </p:cNvPr>
          <p:cNvCxnSpPr>
            <a:stCxn id="54" idx="0"/>
            <a:endCxn id="57" idx="2"/>
          </p:cNvCxnSpPr>
          <p:nvPr/>
        </p:nvCxnSpPr>
        <p:spPr>
          <a:xfrm rot="5400000" flipH="1" flipV="1">
            <a:off x="-160681" y="1847577"/>
            <a:ext cx="2184840" cy="69760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155A2E1F-22F3-4203-9ADF-294CBB95008F}"/>
              </a:ext>
            </a:extLst>
          </p:cNvPr>
          <p:cNvCxnSpPr>
            <a:stCxn id="54" idx="2"/>
            <a:endCxn id="55" idx="1"/>
          </p:cNvCxnSpPr>
          <p:nvPr/>
        </p:nvCxnSpPr>
        <p:spPr>
          <a:xfrm rot="16200000" flipH="1">
            <a:off x="717834" y="3965560"/>
            <a:ext cx="488941" cy="7587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Connector: Elbow 68">
            <a:extLst>
              <a:ext uri="{FF2B5EF4-FFF2-40B4-BE49-F238E27FC236}">
                <a16:creationId xmlns:a16="http://schemas.microsoft.com/office/drawing/2014/main" id="{C1469326-D713-4753-9849-565F616F78D4}"/>
              </a:ext>
            </a:extLst>
          </p:cNvPr>
          <p:cNvCxnSpPr>
            <a:cxnSpLocks/>
          </p:cNvCxnSpPr>
          <p:nvPr/>
        </p:nvCxnSpPr>
        <p:spPr>
          <a:xfrm rot="5400000">
            <a:off x="651514" y="2039729"/>
            <a:ext cx="1395276" cy="53137"/>
          </a:xfrm>
          <a:prstGeom prst="bentConnector4">
            <a:avLst>
              <a:gd name="adj1" fmla="val 192"/>
              <a:gd name="adj2" fmla="val 5302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Connector: Elbow 72">
            <a:extLst>
              <a:ext uri="{FF2B5EF4-FFF2-40B4-BE49-F238E27FC236}">
                <a16:creationId xmlns:a16="http://schemas.microsoft.com/office/drawing/2014/main" id="{0084EF3B-6F16-4266-8B6D-FFA051E17377}"/>
              </a:ext>
            </a:extLst>
          </p:cNvPr>
          <p:cNvCxnSpPr>
            <a:stCxn id="54" idx="2"/>
            <a:endCxn id="8" idx="1"/>
          </p:cNvCxnSpPr>
          <p:nvPr/>
        </p:nvCxnSpPr>
        <p:spPr>
          <a:xfrm rot="16200000" flipH="1">
            <a:off x="694241" y="3989153"/>
            <a:ext cx="1986590" cy="22091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4" name="TextBox 73">
            <a:extLst>
              <a:ext uri="{FF2B5EF4-FFF2-40B4-BE49-F238E27FC236}">
                <a16:creationId xmlns:a16="http://schemas.microsoft.com/office/drawing/2014/main" id="{08D0991F-D740-4D92-AEE9-9961CCC4247D}"/>
              </a:ext>
            </a:extLst>
          </p:cNvPr>
          <p:cNvSpPr txBox="1"/>
          <p:nvPr/>
        </p:nvSpPr>
        <p:spPr>
          <a:xfrm>
            <a:off x="832949" y="5664273"/>
            <a:ext cx="1738845" cy="400110"/>
          </a:xfrm>
          <a:prstGeom prst="rect">
            <a:avLst/>
          </a:prstGeom>
          <a:noFill/>
        </p:spPr>
        <p:txBody>
          <a:bodyPr wrap="square" rtlCol="0">
            <a:spAutoFit/>
          </a:bodyPr>
          <a:lstStyle/>
          <a:p>
            <a:r>
              <a:rPr lang="en-US" sz="1000" dirty="0"/>
              <a:t>MIC assigns identity to VM where pod is running</a:t>
            </a:r>
            <a:endParaRPr lang="de-DE" sz="1000" dirty="0"/>
          </a:p>
        </p:txBody>
      </p:sp>
      <p:sp>
        <p:nvSpPr>
          <p:cNvPr id="75" name="Oval 74">
            <a:extLst>
              <a:ext uri="{FF2B5EF4-FFF2-40B4-BE49-F238E27FC236}">
                <a16:creationId xmlns:a16="http://schemas.microsoft.com/office/drawing/2014/main" id="{81B88095-6999-464A-8C5B-3ABC6DACDA83}"/>
              </a:ext>
            </a:extLst>
          </p:cNvPr>
          <p:cNvSpPr/>
          <p:nvPr/>
        </p:nvSpPr>
        <p:spPr>
          <a:xfrm>
            <a:off x="825212" y="4299469"/>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endParaRPr lang="de-DE" sz="1400" dirty="0"/>
          </a:p>
        </p:txBody>
      </p:sp>
      <p:sp>
        <p:nvSpPr>
          <p:cNvPr id="76" name="Oval 75">
            <a:extLst>
              <a:ext uri="{FF2B5EF4-FFF2-40B4-BE49-F238E27FC236}">
                <a16:creationId xmlns:a16="http://schemas.microsoft.com/office/drawing/2014/main" id="{D8751617-F012-40C8-BDE7-1E5087FDE16E}"/>
              </a:ext>
            </a:extLst>
          </p:cNvPr>
          <p:cNvSpPr/>
          <p:nvPr/>
        </p:nvSpPr>
        <p:spPr>
          <a:xfrm>
            <a:off x="768572" y="793896"/>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endParaRPr lang="de-DE" sz="1400" dirty="0"/>
          </a:p>
        </p:txBody>
      </p:sp>
      <p:sp>
        <p:nvSpPr>
          <p:cNvPr id="77" name="Oval 76">
            <a:extLst>
              <a:ext uri="{FF2B5EF4-FFF2-40B4-BE49-F238E27FC236}">
                <a16:creationId xmlns:a16="http://schemas.microsoft.com/office/drawing/2014/main" id="{7D2545B1-00A1-4AB0-8443-8DE471C32A5D}"/>
              </a:ext>
            </a:extLst>
          </p:cNvPr>
          <p:cNvSpPr/>
          <p:nvPr/>
        </p:nvSpPr>
        <p:spPr>
          <a:xfrm>
            <a:off x="1153930" y="1932942"/>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endParaRPr lang="de-DE" sz="1400" dirty="0"/>
          </a:p>
        </p:txBody>
      </p:sp>
      <p:sp>
        <p:nvSpPr>
          <p:cNvPr id="78" name="Oval 77">
            <a:extLst>
              <a:ext uri="{FF2B5EF4-FFF2-40B4-BE49-F238E27FC236}">
                <a16:creationId xmlns:a16="http://schemas.microsoft.com/office/drawing/2014/main" id="{75F7750D-832D-4FFA-98DA-81F7EA4FF313}"/>
              </a:ext>
            </a:extLst>
          </p:cNvPr>
          <p:cNvSpPr/>
          <p:nvPr/>
        </p:nvSpPr>
        <p:spPr>
          <a:xfrm>
            <a:off x="1280540" y="6127137"/>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endParaRPr lang="de-DE" sz="1400" dirty="0"/>
          </a:p>
        </p:txBody>
      </p:sp>
      <p:sp>
        <p:nvSpPr>
          <p:cNvPr id="81" name="Oval 80">
            <a:extLst>
              <a:ext uri="{FF2B5EF4-FFF2-40B4-BE49-F238E27FC236}">
                <a16:creationId xmlns:a16="http://schemas.microsoft.com/office/drawing/2014/main" id="{7176D06B-DCD3-4EEA-A2BE-85455B522EB2}"/>
              </a:ext>
            </a:extLst>
          </p:cNvPr>
          <p:cNvSpPr/>
          <p:nvPr/>
        </p:nvSpPr>
        <p:spPr>
          <a:xfrm>
            <a:off x="4622823" y="430204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2</a:t>
            </a:r>
            <a:endParaRPr lang="de-DE" sz="1000" dirty="0"/>
          </a:p>
        </p:txBody>
      </p:sp>
      <p:sp>
        <p:nvSpPr>
          <p:cNvPr id="82" name="Oval 81">
            <a:extLst>
              <a:ext uri="{FF2B5EF4-FFF2-40B4-BE49-F238E27FC236}">
                <a16:creationId xmlns:a16="http://schemas.microsoft.com/office/drawing/2014/main" id="{21A5571A-0219-4912-8F87-81618E0BC2F7}"/>
              </a:ext>
            </a:extLst>
          </p:cNvPr>
          <p:cNvSpPr/>
          <p:nvPr/>
        </p:nvSpPr>
        <p:spPr>
          <a:xfrm>
            <a:off x="3623909" y="346709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1</a:t>
            </a:r>
            <a:endParaRPr lang="de-DE" sz="1000" dirty="0"/>
          </a:p>
        </p:txBody>
      </p:sp>
      <p:sp>
        <p:nvSpPr>
          <p:cNvPr id="83" name="Oval 82">
            <a:extLst>
              <a:ext uri="{FF2B5EF4-FFF2-40B4-BE49-F238E27FC236}">
                <a16:creationId xmlns:a16="http://schemas.microsoft.com/office/drawing/2014/main" id="{D2B5B05A-4E98-4EAF-A687-6216278B1677}"/>
              </a:ext>
            </a:extLst>
          </p:cNvPr>
          <p:cNvSpPr/>
          <p:nvPr/>
        </p:nvSpPr>
        <p:spPr>
          <a:xfrm>
            <a:off x="5774814" y="3491347"/>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3</a:t>
            </a:r>
            <a:endParaRPr lang="de-DE" sz="1000" dirty="0"/>
          </a:p>
        </p:txBody>
      </p:sp>
      <p:sp>
        <p:nvSpPr>
          <p:cNvPr id="84" name="Oval 83">
            <a:extLst>
              <a:ext uri="{FF2B5EF4-FFF2-40B4-BE49-F238E27FC236}">
                <a16:creationId xmlns:a16="http://schemas.microsoft.com/office/drawing/2014/main" id="{A0DA9173-C24B-45E5-9A4E-AFD0B8273E94}"/>
              </a:ext>
            </a:extLst>
          </p:cNvPr>
          <p:cNvSpPr/>
          <p:nvPr/>
        </p:nvSpPr>
        <p:spPr>
          <a:xfrm>
            <a:off x="5368809" y="4864964"/>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4</a:t>
            </a:r>
            <a:endParaRPr lang="de-DE" sz="1000" dirty="0"/>
          </a:p>
        </p:txBody>
      </p:sp>
      <p:cxnSp>
        <p:nvCxnSpPr>
          <p:cNvPr id="86" name="Straight Arrow Connector 85">
            <a:extLst>
              <a:ext uri="{FF2B5EF4-FFF2-40B4-BE49-F238E27FC236}">
                <a16:creationId xmlns:a16="http://schemas.microsoft.com/office/drawing/2014/main" id="{AAB63943-46BF-464A-BB9C-2160D283C725}"/>
              </a:ext>
            </a:extLst>
          </p:cNvPr>
          <p:cNvCxnSpPr/>
          <p:nvPr/>
        </p:nvCxnSpPr>
        <p:spPr>
          <a:xfrm flipH="1">
            <a:off x="2481604" y="2956137"/>
            <a:ext cx="10282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Oval 86">
            <a:extLst>
              <a:ext uri="{FF2B5EF4-FFF2-40B4-BE49-F238E27FC236}">
                <a16:creationId xmlns:a16="http://schemas.microsoft.com/office/drawing/2014/main" id="{85548D68-5EF0-4879-BBE9-89F7EA683833}"/>
              </a:ext>
            </a:extLst>
          </p:cNvPr>
          <p:cNvSpPr/>
          <p:nvPr/>
        </p:nvSpPr>
        <p:spPr>
          <a:xfrm>
            <a:off x="2817489" y="2733503"/>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5</a:t>
            </a:r>
            <a:endParaRPr lang="de-DE" sz="1000" dirty="0"/>
          </a:p>
        </p:txBody>
      </p:sp>
      <p:sp>
        <p:nvSpPr>
          <p:cNvPr id="89" name="Oval 88">
            <a:extLst>
              <a:ext uri="{FF2B5EF4-FFF2-40B4-BE49-F238E27FC236}">
                <a16:creationId xmlns:a16="http://schemas.microsoft.com/office/drawing/2014/main" id="{BA16C321-A3C6-4C6F-9645-CC26AD3E8A02}"/>
              </a:ext>
            </a:extLst>
          </p:cNvPr>
          <p:cNvSpPr/>
          <p:nvPr/>
        </p:nvSpPr>
        <p:spPr>
          <a:xfrm>
            <a:off x="7259253" y="2759388"/>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endParaRPr lang="de-DE" sz="1400" dirty="0"/>
          </a:p>
        </p:txBody>
      </p:sp>
    </p:spTree>
    <p:extLst>
      <p:ext uri="{BB962C8B-B14F-4D97-AF65-F5344CB8AC3E}">
        <p14:creationId xmlns:p14="http://schemas.microsoft.com/office/powerpoint/2010/main" val="799539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Create a user-assigned managed identity</a:t>
            </a:r>
          </a:p>
          <a:p>
            <a:r>
              <a:rPr lang="en-US" sz="2400" dirty="0">
                <a:latin typeface="Segoe UI" panose="020B0502040204020203" pitchFamily="34" charset="0"/>
                <a:cs typeface="Segoe UI" panose="020B0502040204020203" pitchFamily="34" charset="0"/>
              </a:rPr>
              <a:t>Install </a:t>
            </a:r>
            <a:r>
              <a:rPr lang="en-US" sz="2400" dirty="0" err="1">
                <a:latin typeface="Segoe UI" panose="020B0502040204020203" pitchFamily="34" charset="0"/>
                <a:cs typeface="Segoe UI" panose="020B0502040204020203" pitchFamily="34" charset="0"/>
              </a:rPr>
              <a:t>aad</a:t>
            </a:r>
            <a:r>
              <a:rPr lang="en-US" sz="2400" dirty="0">
                <a:latin typeface="Segoe UI" panose="020B0502040204020203" pitchFamily="34" charset="0"/>
                <a:cs typeface="Segoe UI" panose="020B0502040204020203" pitchFamily="34" charset="0"/>
              </a:rPr>
              <a:t>-pod-identity in your cluster</a:t>
            </a:r>
          </a:p>
          <a:p>
            <a:r>
              <a:rPr lang="en-US" sz="2400" dirty="0">
                <a:latin typeface="Segoe UI" panose="020B0502040204020203" pitchFamily="34" charset="0"/>
                <a:cs typeface="Segoe UI" panose="020B0502040204020203" pitchFamily="34" charset="0"/>
              </a:rPr>
              <a:t>Create an Azure Key Vault and store credentials</a:t>
            </a:r>
          </a:p>
          <a:p>
            <a:r>
              <a:rPr lang="en-US" sz="2400" dirty="0">
                <a:latin typeface="Segoe UI" panose="020B0502040204020203" pitchFamily="34" charset="0"/>
                <a:cs typeface="Segoe UI" panose="020B0502040204020203" pitchFamily="34" charset="0"/>
              </a:rPr>
              <a:t>Deploy a pod that uses a user-assigned managed identity to access an Azure Key Vault</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8721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Sidecar Pattern</a:t>
            </a:r>
          </a:p>
        </p:txBody>
      </p:sp>
    </p:spTree>
    <p:extLst>
      <p:ext uri="{BB962C8B-B14F-4D97-AF65-F5344CB8AC3E}">
        <p14:creationId xmlns:p14="http://schemas.microsoft.com/office/powerpoint/2010/main" val="185104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A77A-5477-49F4-8608-CCA240E6B268}"/>
              </a:ext>
            </a:extLst>
          </p:cNvPr>
          <p:cNvSpPr>
            <a:spLocks noGrp="1"/>
          </p:cNvSpPr>
          <p:nvPr>
            <p:ph type="ctrTitle"/>
          </p:nvPr>
        </p:nvSpPr>
        <p:spPr>
          <a:xfrm>
            <a:off x="1226049" y="197689"/>
            <a:ext cx="9144000" cy="814316"/>
          </a:xfrm>
        </p:spPr>
        <p:txBody>
          <a:bodyPr>
            <a:normAutofit/>
          </a:bodyPr>
          <a:lstStyle/>
          <a:p>
            <a:r>
              <a:rPr lang="en-US" sz="4400" dirty="0"/>
              <a:t>Sidecar Pattern</a:t>
            </a:r>
            <a:endParaRPr lang="de-DE" sz="4400" dirty="0"/>
          </a:p>
        </p:txBody>
      </p:sp>
      <p:sp>
        <p:nvSpPr>
          <p:cNvPr id="3" name="Subtitle 2">
            <a:extLst>
              <a:ext uri="{FF2B5EF4-FFF2-40B4-BE49-F238E27FC236}">
                <a16:creationId xmlns:a16="http://schemas.microsoft.com/office/drawing/2014/main" id="{419C49C7-C0E7-40BD-97B1-173EBAF74B25}"/>
              </a:ext>
            </a:extLst>
          </p:cNvPr>
          <p:cNvSpPr>
            <a:spLocks noGrp="1"/>
          </p:cNvSpPr>
          <p:nvPr>
            <p:ph type="subTitle" idx="1"/>
          </p:nvPr>
        </p:nvSpPr>
        <p:spPr>
          <a:xfrm>
            <a:off x="6417066" y="1465010"/>
            <a:ext cx="5116103" cy="3641245"/>
          </a:xfrm>
        </p:spPr>
        <p:txBody>
          <a:bodyPr>
            <a:normAutofit/>
          </a:bodyPr>
          <a:lstStyle/>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Pod with multiple containers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Containers can communicate in the pod</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Writing to a shared file or directory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Inter-process communication (semaphores, shared memory)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Sockets</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Message Queues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Use cases:</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Reverse-Proxy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Caching</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Logging</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Authentication and Authorization</a:t>
            </a:r>
          </a:p>
          <a:p>
            <a:pPr marL="342900" indent="-342900" algn="l">
              <a:buFont typeface="Arial" panose="020B0604020202020204" pitchFamily="34" charset="0"/>
              <a:buChar char="•"/>
            </a:pPr>
            <a:endParaRPr lang="de-DE" sz="1800" dirty="0"/>
          </a:p>
        </p:txBody>
      </p:sp>
      <p:sp>
        <p:nvSpPr>
          <p:cNvPr id="4" name="Rectangle 3">
            <a:extLst>
              <a:ext uri="{FF2B5EF4-FFF2-40B4-BE49-F238E27FC236}">
                <a16:creationId xmlns:a16="http://schemas.microsoft.com/office/drawing/2014/main" id="{6747A068-98E5-4B67-8CA9-C559D7BE8BA7}"/>
              </a:ext>
            </a:extLst>
          </p:cNvPr>
          <p:cNvSpPr/>
          <p:nvPr/>
        </p:nvSpPr>
        <p:spPr>
          <a:xfrm>
            <a:off x="708918" y="1456766"/>
            <a:ext cx="2943545" cy="197223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Rectangle 4">
            <a:extLst>
              <a:ext uri="{FF2B5EF4-FFF2-40B4-BE49-F238E27FC236}">
                <a16:creationId xmlns:a16="http://schemas.microsoft.com/office/drawing/2014/main" id="{EBD91EC3-B9A6-48E2-857F-8FF881422817}"/>
              </a:ext>
            </a:extLst>
          </p:cNvPr>
          <p:cNvSpPr/>
          <p:nvPr/>
        </p:nvSpPr>
        <p:spPr>
          <a:xfrm>
            <a:off x="1027415" y="1967162"/>
            <a:ext cx="895565" cy="7607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Writes log files</a:t>
            </a:r>
            <a:endParaRPr lang="de-DE" sz="1400" dirty="0"/>
          </a:p>
        </p:txBody>
      </p:sp>
      <p:sp>
        <p:nvSpPr>
          <p:cNvPr id="8" name="TextBox 7">
            <a:extLst>
              <a:ext uri="{FF2B5EF4-FFF2-40B4-BE49-F238E27FC236}">
                <a16:creationId xmlns:a16="http://schemas.microsoft.com/office/drawing/2014/main" id="{0F4FE21F-7C0C-49C4-86CE-D633346E9681}"/>
              </a:ext>
            </a:extLst>
          </p:cNvPr>
          <p:cNvSpPr txBox="1"/>
          <p:nvPr/>
        </p:nvSpPr>
        <p:spPr>
          <a:xfrm>
            <a:off x="603606" y="1128531"/>
            <a:ext cx="847618" cy="369332"/>
          </a:xfrm>
          <a:prstGeom prst="rect">
            <a:avLst/>
          </a:prstGeom>
          <a:noFill/>
        </p:spPr>
        <p:txBody>
          <a:bodyPr wrap="square" rtlCol="0">
            <a:spAutoFit/>
          </a:bodyPr>
          <a:lstStyle/>
          <a:p>
            <a:r>
              <a:rPr lang="en-US" dirty="0"/>
              <a:t>Pod</a:t>
            </a:r>
            <a:endParaRPr lang="de-DE" dirty="0"/>
          </a:p>
        </p:txBody>
      </p:sp>
      <p:sp>
        <p:nvSpPr>
          <p:cNvPr id="9" name="TextBox 8">
            <a:extLst>
              <a:ext uri="{FF2B5EF4-FFF2-40B4-BE49-F238E27FC236}">
                <a16:creationId xmlns:a16="http://schemas.microsoft.com/office/drawing/2014/main" id="{D2D9D74A-DE95-444D-ACA5-0C8E948FFCB8}"/>
              </a:ext>
            </a:extLst>
          </p:cNvPr>
          <p:cNvSpPr txBox="1"/>
          <p:nvPr/>
        </p:nvSpPr>
        <p:spPr>
          <a:xfrm>
            <a:off x="956352" y="1567322"/>
            <a:ext cx="1345274" cy="307777"/>
          </a:xfrm>
          <a:prstGeom prst="rect">
            <a:avLst/>
          </a:prstGeom>
          <a:noFill/>
        </p:spPr>
        <p:txBody>
          <a:bodyPr wrap="square" rtlCol="0">
            <a:spAutoFit/>
          </a:bodyPr>
          <a:lstStyle/>
          <a:p>
            <a:r>
              <a:rPr lang="en-US" sz="1400" dirty="0"/>
              <a:t>App Container</a:t>
            </a:r>
            <a:endParaRPr lang="de-DE" sz="1400" dirty="0"/>
          </a:p>
        </p:txBody>
      </p:sp>
      <p:sp>
        <p:nvSpPr>
          <p:cNvPr id="10" name="Rectangle 9">
            <a:extLst>
              <a:ext uri="{FF2B5EF4-FFF2-40B4-BE49-F238E27FC236}">
                <a16:creationId xmlns:a16="http://schemas.microsoft.com/office/drawing/2014/main" id="{58411C94-76FB-4D68-AF01-6AF05AFD8C48}"/>
              </a:ext>
            </a:extLst>
          </p:cNvPr>
          <p:cNvSpPr/>
          <p:nvPr/>
        </p:nvSpPr>
        <p:spPr>
          <a:xfrm>
            <a:off x="2301626" y="1972156"/>
            <a:ext cx="895565" cy="760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Sends logfiles to common storage</a:t>
            </a:r>
            <a:endParaRPr lang="de-DE" sz="1200" dirty="0"/>
          </a:p>
        </p:txBody>
      </p:sp>
      <p:sp>
        <p:nvSpPr>
          <p:cNvPr id="11" name="TextBox 10">
            <a:extLst>
              <a:ext uri="{FF2B5EF4-FFF2-40B4-BE49-F238E27FC236}">
                <a16:creationId xmlns:a16="http://schemas.microsoft.com/office/drawing/2014/main" id="{5C16B82B-FB79-4351-B113-1BB666E8B676}"/>
              </a:ext>
            </a:extLst>
          </p:cNvPr>
          <p:cNvSpPr txBox="1"/>
          <p:nvPr/>
        </p:nvSpPr>
        <p:spPr>
          <a:xfrm>
            <a:off x="2263310" y="1581121"/>
            <a:ext cx="1257730" cy="307777"/>
          </a:xfrm>
          <a:prstGeom prst="rect">
            <a:avLst/>
          </a:prstGeom>
          <a:noFill/>
        </p:spPr>
        <p:txBody>
          <a:bodyPr wrap="square" rtlCol="0">
            <a:spAutoFit/>
          </a:bodyPr>
          <a:lstStyle/>
          <a:p>
            <a:r>
              <a:rPr lang="en-US" sz="1400" dirty="0"/>
              <a:t>Sidecar</a:t>
            </a:r>
            <a:endParaRPr lang="de-DE" sz="1400" dirty="0"/>
          </a:p>
        </p:txBody>
      </p:sp>
      <p:sp>
        <p:nvSpPr>
          <p:cNvPr id="12" name="TextBox 11">
            <a:extLst>
              <a:ext uri="{FF2B5EF4-FFF2-40B4-BE49-F238E27FC236}">
                <a16:creationId xmlns:a16="http://schemas.microsoft.com/office/drawing/2014/main" id="{28C0CD6B-E234-4337-B26A-36A0E4D2E18B}"/>
              </a:ext>
            </a:extLst>
          </p:cNvPr>
          <p:cNvSpPr txBox="1"/>
          <p:nvPr/>
        </p:nvSpPr>
        <p:spPr>
          <a:xfrm>
            <a:off x="1091414" y="2951700"/>
            <a:ext cx="2136170" cy="307777"/>
          </a:xfrm>
          <a:prstGeom prst="rect">
            <a:avLst/>
          </a:prstGeom>
          <a:noFill/>
        </p:spPr>
        <p:txBody>
          <a:bodyPr wrap="square" rtlCol="0">
            <a:spAutoFit/>
          </a:bodyPr>
          <a:lstStyle/>
          <a:p>
            <a:r>
              <a:rPr lang="en-US" sz="1400" dirty="0"/>
              <a:t>Pod has shared filesystem</a:t>
            </a:r>
            <a:endParaRPr lang="de-DE" sz="1400" dirty="0"/>
          </a:p>
        </p:txBody>
      </p:sp>
      <p:cxnSp>
        <p:nvCxnSpPr>
          <p:cNvPr id="14" name="Straight Arrow Connector 13">
            <a:extLst>
              <a:ext uri="{FF2B5EF4-FFF2-40B4-BE49-F238E27FC236}">
                <a16:creationId xmlns:a16="http://schemas.microsoft.com/office/drawing/2014/main" id="{3D911427-6A8E-47F7-B00E-883F45FB2392}"/>
              </a:ext>
            </a:extLst>
          </p:cNvPr>
          <p:cNvCxnSpPr>
            <a:cxnSpLocks/>
            <a:stCxn id="5" idx="2"/>
          </p:cNvCxnSpPr>
          <p:nvPr/>
        </p:nvCxnSpPr>
        <p:spPr>
          <a:xfrm>
            <a:off x="1475198" y="2727944"/>
            <a:ext cx="348465" cy="2212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2E01F50-292F-424F-910F-E41157370CAA}"/>
              </a:ext>
            </a:extLst>
          </p:cNvPr>
          <p:cNvCxnSpPr>
            <a:cxnSpLocks/>
            <a:endCxn id="10" idx="2"/>
          </p:cNvCxnSpPr>
          <p:nvPr/>
        </p:nvCxnSpPr>
        <p:spPr>
          <a:xfrm flipV="1">
            <a:off x="2370763" y="2732939"/>
            <a:ext cx="378646" cy="2162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DD5D57E5-C64A-431C-94C8-968C34498B4B}"/>
              </a:ext>
            </a:extLst>
          </p:cNvPr>
          <p:cNvSpPr txBox="1"/>
          <p:nvPr/>
        </p:nvSpPr>
        <p:spPr>
          <a:xfrm>
            <a:off x="658831" y="3498459"/>
            <a:ext cx="4263774" cy="3323987"/>
          </a:xfrm>
          <a:prstGeom prst="rect">
            <a:avLst/>
          </a:prstGeom>
          <a:noFill/>
        </p:spPr>
        <p:txBody>
          <a:bodyPr wrap="square" rtlCol="0">
            <a:spAutoFit/>
          </a:bodyPr>
          <a:lstStyle/>
          <a:p>
            <a:r>
              <a:rPr lang="de-DE" sz="1000" dirty="0" err="1">
                <a:solidFill>
                  <a:srgbClr val="569CD6"/>
                </a:solidFill>
                <a:latin typeface="Consolas" panose="020B0609020204030204" pitchFamily="49" charset="0"/>
              </a:rPr>
              <a:t>apiVersion</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extensions</a:t>
            </a:r>
            <a:r>
              <a:rPr lang="de-DE" sz="1000" dirty="0">
                <a:solidFill>
                  <a:srgbClr val="CE9178"/>
                </a:solidFill>
                <a:latin typeface="Consolas" panose="020B0609020204030204" pitchFamily="49" charset="0"/>
              </a:rPr>
              <a:t>/v1beta1</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kind</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Deployment</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metadata</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sidecardemoapibackend</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spec</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template</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metadata</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labels</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sidecardemoapibackend</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app</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spec</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containers</a:t>
            </a:r>
            <a:r>
              <a:rPr lang="de-DE" sz="1000" dirty="0">
                <a:solidFill>
                  <a:srgbClr val="D4D4D4"/>
                </a:solidFill>
                <a:latin typeface="Consolas" panose="020B0609020204030204" pitchFamily="49" charset="0"/>
              </a:rPr>
              <a:t>:</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sidecarproxy</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image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&lt;</a:t>
            </a:r>
            <a:r>
              <a:rPr lang="de-DE" sz="1000" dirty="0" err="1">
                <a:solidFill>
                  <a:srgbClr val="CE9178"/>
                </a:solidFill>
                <a:latin typeface="Consolas" panose="020B0609020204030204" pitchFamily="49" charset="0"/>
              </a:rPr>
              <a:t>registry</a:t>
            </a:r>
            <a:r>
              <a:rPr lang="de-DE" sz="1000" dirty="0">
                <a:solidFill>
                  <a:srgbClr val="CE9178"/>
                </a:solidFill>
                <a:latin typeface="Consolas" panose="020B0609020204030204" pitchFamily="49" charset="0"/>
              </a:rPr>
              <a:t>&gt;.azurecr.io/sidecarproxy:1.0</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ports</a:t>
            </a:r>
            <a:r>
              <a:rPr lang="de-DE" sz="1000" dirty="0">
                <a:solidFill>
                  <a:srgbClr val="D4D4D4"/>
                </a:solidFill>
                <a:latin typeface="Consolas" panose="020B0609020204030204" pitchFamily="49" charset="0"/>
              </a:rPr>
              <a:t>:</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containerPort</a:t>
            </a:r>
            <a:r>
              <a:rPr lang="de-DE" sz="1000" dirty="0">
                <a:solidFill>
                  <a:srgbClr val="D4D4D4"/>
                </a:solidFill>
                <a:latin typeface="Consolas" panose="020B0609020204030204" pitchFamily="49" charset="0"/>
              </a:rPr>
              <a:t>: </a:t>
            </a:r>
            <a:r>
              <a:rPr lang="de-DE" sz="1000" dirty="0">
                <a:solidFill>
                  <a:srgbClr val="B5CEA8"/>
                </a:solidFill>
                <a:latin typeface="Consolas" panose="020B0609020204030204" pitchFamily="49" charset="0"/>
              </a:rPr>
              <a:t>8080</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http</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protocol</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TCP</a:t>
            </a:r>
            <a:r>
              <a:rPr lang="de-DE" sz="1000" dirty="0">
                <a:solidFill>
                  <a:srgbClr val="D4D4D4"/>
                </a:solidFill>
                <a:latin typeface="Consolas" panose="020B0609020204030204" pitchFamily="49" charset="0"/>
              </a:rPr>
              <a:t> </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demoapi</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image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&lt;</a:t>
            </a:r>
            <a:r>
              <a:rPr lang="de-DE" sz="1000" dirty="0" err="1">
                <a:solidFill>
                  <a:srgbClr val="CE9178"/>
                </a:solidFill>
                <a:latin typeface="Consolas" panose="020B0609020204030204" pitchFamily="49" charset="0"/>
              </a:rPr>
              <a:t>registry</a:t>
            </a:r>
            <a:r>
              <a:rPr lang="de-DE" sz="1000" dirty="0">
                <a:solidFill>
                  <a:srgbClr val="CE9178"/>
                </a:solidFill>
                <a:latin typeface="Consolas" panose="020B0609020204030204" pitchFamily="49" charset="0"/>
              </a:rPr>
              <a:t>&gt;.azurecr.io/sidecardemoapi:1.0</a:t>
            </a:r>
            <a:endParaRPr lang="de-DE" sz="1000" dirty="0">
              <a:solidFill>
                <a:srgbClr val="D4D4D4"/>
              </a:solidFill>
              <a:latin typeface="Consolas" panose="020B0609020204030204" pitchFamily="49" charset="0"/>
            </a:endParaRPr>
          </a:p>
          <a:p>
            <a:endParaRPr lang="de-DE" sz="1000" dirty="0"/>
          </a:p>
        </p:txBody>
      </p:sp>
    </p:spTree>
    <p:extLst>
      <p:ext uri="{BB962C8B-B14F-4D97-AF65-F5344CB8AC3E}">
        <p14:creationId xmlns:p14="http://schemas.microsoft.com/office/powerpoint/2010/main" val="2729517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Create a deployment with an additional container that acts as proxy for your API</a:t>
            </a:r>
          </a:p>
          <a:p>
            <a:r>
              <a:rPr lang="en-US" sz="2400" dirty="0">
                <a:latin typeface="Segoe UI" panose="020B0502040204020203" pitchFamily="34" charset="0"/>
                <a:cs typeface="Segoe UI" panose="020B0502040204020203" pitchFamily="34" charset="0"/>
              </a:rPr>
              <a:t>Your API should only be accessible via the proxy</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7846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t>
            </a:r>
            <a:r>
              <a:rPr lang="de-DE" sz="4700" b="0" dirty="0" err="1">
                <a:solidFill>
                  <a:schemeClr val="bg2"/>
                </a:solidFill>
                <a:latin typeface="Segoe UI Light" panose="020B0502040204020203" pitchFamily="34" charset="0"/>
                <a:cs typeface="Segoe UI Light" panose="020B0502040204020203" pitchFamily="34" charset="0"/>
              </a:rPr>
              <a:t>we</a:t>
            </a:r>
            <a:r>
              <a:rPr lang="de-DE" sz="4700" b="0" dirty="0">
                <a:solidFill>
                  <a:schemeClr val="bg2"/>
                </a:solidFill>
                <a:latin typeface="Segoe UI Light" panose="020B0502040204020203" pitchFamily="34" charset="0"/>
                <a:cs typeface="Segoe UI Light" panose="020B0502040204020203" pitchFamily="34" charset="0"/>
              </a:rPr>
              <a:t> </a:t>
            </a:r>
            <a:r>
              <a:rPr lang="de-DE" sz="4700" b="0" dirty="0" err="1">
                <a:solidFill>
                  <a:schemeClr val="bg2"/>
                </a:solidFill>
                <a:latin typeface="Segoe UI Light" panose="020B0502040204020203" pitchFamily="34" charset="0"/>
                <a:cs typeface="Segoe UI Light" panose="020B0502040204020203" pitchFamily="34" charset="0"/>
              </a:rPr>
              <a:t>are</a:t>
            </a:r>
            <a:r>
              <a:rPr lang="de-DE" sz="4700" b="0" dirty="0">
                <a:solidFill>
                  <a:schemeClr val="bg2"/>
                </a:solidFill>
                <a:latin typeface="Segoe UI Light" panose="020B0502040204020203" pitchFamily="34" charset="0"/>
                <a:cs typeface="Segoe UI Light" panose="020B0502040204020203" pitchFamily="34" charset="0"/>
              </a:rPr>
              <a:t>…</a:t>
            </a:r>
            <a:endParaRPr lang="en" sz="4700" b="0" dirty="0">
              <a:solidFill>
                <a:schemeClr val="bg2"/>
              </a:solidFill>
              <a:latin typeface="Segoe UI Light" panose="020B0502040204020203" pitchFamily="34" charset="0"/>
              <a:cs typeface="Segoe UI Light" panose="020B0502040204020203" pitchFamily="34" charset="0"/>
            </a:endParaRPr>
          </a:p>
        </p:txBody>
      </p:sp>
      <p:pic>
        <p:nvPicPr>
          <p:cNvPr id="70" name="Shape 70"/>
          <p:cNvPicPr preferRelativeResize="0"/>
          <p:nvPr/>
        </p:nvPicPr>
        <p:blipFill>
          <a:blip r:embed="rId3" cstate="email">
            <a:extLst>
              <a:ext uri="{28A0092B-C50C-407E-A947-70E740481C1C}">
                <a14:useLocalDpi xmlns:a14="http://schemas.microsoft.com/office/drawing/2010/main"/>
              </a:ext>
            </a:extLst>
          </a:blip>
          <a:stretch>
            <a:fillRect/>
          </a:stretch>
        </p:blipFill>
        <p:spPr>
          <a:xfrm>
            <a:off x="2261045" y="1790472"/>
            <a:ext cx="2926080" cy="29260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074" name="Picture 2">
            <a:extLst>
              <a:ext uri="{FF2B5EF4-FFF2-40B4-BE49-F238E27FC236}">
                <a16:creationId xmlns:a16="http://schemas.microsoft.com/office/drawing/2014/main" id="{02E6D83D-4E81-584B-9E5B-1DC0E72A210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978129" y="1778158"/>
            <a:ext cx="2926080" cy="29202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 name="Gruppieren 1">
            <a:extLst>
              <a:ext uri="{FF2B5EF4-FFF2-40B4-BE49-F238E27FC236}">
                <a16:creationId xmlns:a16="http://schemas.microsoft.com/office/drawing/2014/main" id="{DAA89483-5BA4-447C-8231-459FD50D8439}"/>
              </a:ext>
            </a:extLst>
          </p:cNvPr>
          <p:cNvGrpSpPr/>
          <p:nvPr/>
        </p:nvGrpSpPr>
        <p:grpSpPr>
          <a:xfrm>
            <a:off x="6965489" y="4817364"/>
            <a:ext cx="3224938" cy="1760220"/>
            <a:chOff x="6786587" y="4817364"/>
            <a:chExt cx="3224938" cy="1760220"/>
          </a:xfrm>
        </p:grpSpPr>
        <p:sp>
          <p:nvSpPr>
            <p:cNvPr id="7" name="Shape 69">
              <a:extLst>
                <a:ext uri="{FF2B5EF4-FFF2-40B4-BE49-F238E27FC236}">
                  <a16:creationId xmlns:a16="http://schemas.microsoft.com/office/drawing/2014/main" id="{AFAEF74B-9095-5249-9F20-077D15E66FE6}"/>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de-DE" sz="2800" dirty="0">
                  <a:solidFill>
                    <a:schemeClr val="bg2"/>
                  </a:solidFill>
                  <a:latin typeface="Segoe UI Light" panose="020B0502040204020203" pitchFamily="34" charset="0"/>
                  <a:ea typeface="Work Sans"/>
                  <a:cs typeface="Segoe UI Light" panose="020B0502040204020203" pitchFamily="34" charset="0"/>
                  <a:sym typeface="Work Sans"/>
                </a:rPr>
                <a:t>Christian Dennig</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de-DE" sz="1800" dirty="0">
                  <a:solidFill>
                    <a:schemeClr val="bg2"/>
                  </a:solidFill>
                  <a:latin typeface="Segoe UI Light" panose="020B0502040204020203" pitchFamily="34" charset="0"/>
                  <a:cs typeface="Segoe UI Light" panose="020B0502040204020203" pitchFamily="34" charset="0"/>
                </a:rPr>
                <a:t>Cloud Solution </a:t>
              </a:r>
              <a:r>
                <a:rPr lang="de-DE" sz="1800" dirty="0" err="1">
                  <a:solidFill>
                    <a:schemeClr val="bg2"/>
                  </a:solidFill>
                  <a:latin typeface="Segoe UI Light" panose="020B0502040204020203" pitchFamily="34" charset="0"/>
                  <a:cs typeface="Segoe UI Light" panose="020B0502040204020203" pitchFamily="34" charset="0"/>
                </a:rPr>
                <a:t>Architect</a:t>
              </a:r>
              <a:endParaRPr lang="en" sz="1800" dirty="0">
                <a:solidFill>
                  <a:schemeClr val="bg2"/>
                </a:solidFill>
                <a:latin typeface="Segoe UI Light" panose="020B0502040204020203" pitchFamily="34" charset="0"/>
                <a:cs typeface="Segoe UI Light" panose="020B0502040204020203" pitchFamily="34" charset="0"/>
              </a:endParaRP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    @</a:t>
              </a:r>
              <a:r>
                <a:rPr lang="de-DE" sz="1800" dirty="0" err="1">
                  <a:solidFill>
                    <a:schemeClr val="bg2"/>
                  </a:solidFill>
                  <a:latin typeface="Segoe UI Light" panose="020B0502040204020203" pitchFamily="34" charset="0"/>
                  <a:ea typeface="Work Sans"/>
                  <a:cs typeface="Segoe UI Light" panose="020B0502040204020203" pitchFamily="34" charset="0"/>
                  <a:sym typeface="Work Sans"/>
                </a:rPr>
                <a:t>chrisdennig</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1026" name="Picture 2" descr="Bildergebnis fÃ¼r twitter logo small">
              <a:extLst>
                <a:ext uri="{FF2B5EF4-FFF2-40B4-BE49-F238E27FC236}">
                  <a16:creationId xmlns:a16="http://schemas.microsoft.com/office/drawing/2014/main" id="{B5CE5B43-AFAC-424A-9C4D-35E2554891A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pieren 8">
            <a:extLst>
              <a:ext uri="{FF2B5EF4-FFF2-40B4-BE49-F238E27FC236}">
                <a16:creationId xmlns:a16="http://schemas.microsoft.com/office/drawing/2014/main" id="{B87C7A4C-4D37-4991-B78C-75A54A362FDD}"/>
              </a:ext>
            </a:extLst>
          </p:cNvPr>
          <p:cNvGrpSpPr/>
          <p:nvPr/>
        </p:nvGrpSpPr>
        <p:grpSpPr>
          <a:xfrm>
            <a:off x="2180476" y="4817364"/>
            <a:ext cx="3224938" cy="1760220"/>
            <a:chOff x="6786587" y="4817364"/>
            <a:chExt cx="3224938" cy="1760220"/>
          </a:xfrm>
        </p:grpSpPr>
        <p:sp>
          <p:nvSpPr>
            <p:cNvPr id="10" name="Shape 69">
              <a:extLst>
                <a:ext uri="{FF2B5EF4-FFF2-40B4-BE49-F238E27FC236}">
                  <a16:creationId xmlns:a16="http://schemas.microsoft.com/office/drawing/2014/main" id="{5E0F245E-E2B9-477D-AFAA-35AE49702A2D}"/>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lvl="0">
                <a:spcBef>
                  <a:spcPts val="0"/>
                </a:spcBef>
                <a:buClr>
                  <a:srgbClr val="000000"/>
                </a:buClr>
                <a:buNone/>
              </a:pPr>
              <a:r>
                <a:rPr lang="de-DE" sz="2800" kern="0" dirty="0">
                  <a:solidFill>
                    <a:srgbClr val="666666"/>
                  </a:solidFill>
                  <a:latin typeface="Segoe UI Light" panose="020B0502040204020203" pitchFamily="34" charset="0"/>
                  <a:ea typeface="Work Sans"/>
                  <a:cs typeface="Segoe UI Light" panose="020B0502040204020203" pitchFamily="34" charset="0"/>
                  <a:sym typeface="Work Sans"/>
                </a:rPr>
                <a:t>Andreas Mock</a:t>
              </a:r>
              <a:endParaRPr lang="en" sz="2800" kern="0" dirty="0">
                <a:solidFill>
                  <a:srgbClr val="666666"/>
                </a:solidFill>
                <a:latin typeface="Segoe UI Light" panose="020B0502040204020203" pitchFamily="34" charset="0"/>
                <a:ea typeface="Work Sans"/>
                <a:cs typeface="Segoe UI Light" panose="020B0502040204020203" pitchFamily="34" charset="0"/>
                <a:sym typeface="Work Sans"/>
              </a:endParaRPr>
            </a:p>
            <a:p>
              <a:pPr lvl="0">
                <a:spcBef>
                  <a:spcPts val="0"/>
                </a:spcBef>
                <a:buClr>
                  <a:srgbClr val="000000"/>
                </a:buClr>
                <a:buNone/>
              </a:pPr>
              <a:r>
                <a:rPr lang="en" sz="1800" kern="0" dirty="0">
                  <a:solidFill>
                    <a:srgbClr val="666666"/>
                  </a:solidFill>
                  <a:latin typeface="Segoe UI Light" panose="020B0502040204020203" pitchFamily="34" charset="0"/>
                  <a:ea typeface="Work Sans"/>
                  <a:cs typeface="Segoe UI Light" panose="020B0502040204020203" pitchFamily="34" charset="0"/>
                  <a:sym typeface="Work Sans"/>
                </a:rPr>
                <a:t>Microsoft</a:t>
              </a:r>
            </a:p>
            <a:p>
              <a:pPr lvl="0" indent="-93131">
                <a:spcBef>
                  <a:spcPts val="0"/>
                </a:spcBef>
                <a:buClr>
                  <a:srgbClr val="000000"/>
                </a:buClr>
                <a:buSzPts val="1100"/>
                <a:buNone/>
              </a:pPr>
              <a:r>
                <a:rPr lang="de-DE" sz="1800" kern="0" dirty="0">
                  <a:solidFill>
                    <a:srgbClr val="666666"/>
                  </a:solidFill>
                  <a:latin typeface="Segoe UI Light" panose="020B0502040204020203" pitchFamily="34" charset="0"/>
                  <a:cs typeface="Segoe UI Light" panose="020B0502040204020203" pitchFamily="34" charset="0"/>
                </a:rPr>
                <a:t>Cloud Solutions </a:t>
              </a:r>
              <a:r>
                <a:rPr lang="de-DE" sz="1800" kern="0" dirty="0" err="1">
                  <a:solidFill>
                    <a:srgbClr val="666666"/>
                  </a:solidFill>
                  <a:latin typeface="Segoe UI Light" panose="020B0502040204020203" pitchFamily="34" charset="0"/>
                  <a:cs typeface="Segoe UI Light" panose="020B0502040204020203" pitchFamily="34" charset="0"/>
                </a:rPr>
                <a:t>Architect</a:t>
              </a:r>
              <a:endParaRPr lang="en" sz="1800" kern="0" dirty="0">
                <a:solidFill>
                  <a:srgbClr val="666666"/>
                </a:solidFill>
                <a:latin typeface="Segoe UI Light" panose="020B0502040204020203" pitchFamily="34" charset="0"/>
                <a:cs typeface="Segoe UI Light" panose="020B0502040204020203" pitchFamily="34" charset="0"/>
              </a:endParaRPr>
            </a:p>
            <a:p>
              <a:pPr lvl="0" indent="-93131">
                <a:spcBef>
                  <a:spcPts val="0"/>
                </a:spcBef>
                <a:buClr>
                  <a:srgbClr val="000000"/>
                </a:buClr>
                <a:buSzPts val="1100"/>
                <a:buNone/>
              </a:pPr>
              <a:r>
                <a:rPr lang="en" sz="1800" kern="0" dirty="0">
                  <a:solidFill>
                    <a:srgbClr val="666666"/>
                  </a:solidFill>
                  <a:latin typeface="Segoe UI Light" panose="020B0502040204020203" pitchFamily="34" charset="0"/>
                  <a:ea typeface="Work Sans"/>
                  <a:cs typeface="Segoe UI Light" panose="020B0502040204020203" pitchFamily="34" charset="0"/>
                  <a:sym typeface="Work Sans"/>
                </a:rPr>
                <a:t>    @</a:t>
              </a:r>
              <a:r>
                <a:rPr lang="de-DE" sz="1800" kern="0" dirty="0">
                  <a:solidFill>
                    <a:srgbClr val="666666"/>
                  </a:solidFill>
                  <a:latin typeface="Segoe UI Light" panose="020B0502040204020203" pitchFamily="34" charset="0"/>
                  <a:ea typeface="Work Sans"/>
                  <a:cs typeface="Segoe UI Light" panose="020B0502040204020203" pitchFamily="34" charset="0"/>
                  <a:sym typeface="Work Sans"/>
                </a:rPr>
                <a:t>andreasM009</a:t>
              </a:r>
              <a:endParaRPr lang="en" sz="1800" kern="0" dirty="0">
                <a:solidFill>
                  <a:srgbClr val="666666"/>
                </a:solidFill>
                <a:latin typeface="Segoe UI Light" panose="020B0502040204020203" pitchFamily="34" charset="0"/>
                <a:ea typeface="Work Sans"/>
                <a:cs typeface="Segoe UI Light" panose="020B0502040204020203" pitchFamily="34" charset="0"/>
                <a:sym typeface="Work Sans"/>
              </a:endParaRPr>
            </a:p>
          </p:txBody>
        </p:sp>
        <p:pic>
          <p:nvPicPr>
            <p:cNvPr id="11" name="Picture 2" descr="Bildergebnis fÃ¼r twitter logo small">
              <a:extLst>
                <a:ext uri="{FF2B5EF4-FFF2-40B4-BE49-F238E27FC236}">
                  <a16:creationId xmlns:a16="http://schemas.microsoft.com/office/drawing/2014/main" id="{140E3255-882E-4ECF-8699-E225B921867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409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Service Mesh / </a:t>
            </a:r>
            <a:r>
              <a:rPr lang="en-US" dirty="0" err="1"/>
              <a:t>Istio</a:t>
            </a:r>
            <a:endParaRPr lang="en-US" dirty="0"/>
          </a:p>
        </p:txBody>
      </p:sp>
    </p:spTree>
    <p:extLst>
      <p:ext uri="{BB962C8B-B14F-4D97-AF65-F5344CB8AC3E}">
        <p14:creationId xmlns:p14="http://schemas.microsoft.com/office/powerpoint/2010/main" val="7315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pic>
        <p:nvPicPr>
          <p:cNvPr id="1028" name="Picture 4" descr="Istio Service Mesh">
            <a:extLst>
              <a:ext uri="{FF2B5EF4-FFF2-40B4-BE49-F238E27FC236}">
                <a16:creationId xmlns:a16="http://schemas.microsoft.com/office/drawing/2014/main" id="{10193646-BC8A-40E5-8C06-0F575AB8B86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64180" y="2803987"/>
            <a:ext cx="2581275" cy="24193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Service Mesh with features and functions for creating and managing microservices</a:t>
            </a:r>
          </a:p>
          <a:p>
            <a:r>
              <a:rPr lang="en-US" sz="2400" dirty="0">
                <a:latin typeface="Segoe UI" panose="020B0502040204020203" pitchFamily="34" charset="0"/>
                <a:cs typeface="Segoe UI" panose="020B0502040204020203" pitchFamily="34" charset="0"/>
              </a:rPr>
              <a:t>Greek word for “sail”</a:t>
            </a:r>
          </a:p>
          <a:p>
            <a:r>
              <a:rPr lang="en-US" sz="2400" dirty="0">
                <a:latin typeface="Segoe UI" panose="020B0502040204020203" pitchFamily="34" charset="0"/>
                <a:cs typeface="Segoe UI" panose="020B0502040204020203" pitchFamily="34" charset="0"/>
              </a:rPr>
              <a:t>Adds…”fleet management”:</a:t>
            </a:r>
          </a:p>
          <a:p>
            <a:pPr lvl="1"/>
            <a:r>
              <a:rPr lang="en-US" sz="1600" dirty="0">
                <a:latin typeface="Segoe UI" panose="020B0502040204020203" pitchFamily="34" charset="0"/>
                <a:cs typeface="Segoe UI" panose="020B0502040204020203" pitchFamily="34" charset="0"/>
              </a:rPr>
              <a:t>Monitoring</a:t>
            </a:r>
          </a:p>
          <a:p>
            <a:pPr lvl="1"/>
            <a:r>
              <a:rPr lang="en-US" sz="1600" dirty="0">
                <a:latin typeface="Segoe UI" panose="020B0502040204020203" pitchFamily="34" charset="0"/>
                <a:cs typeface="Segoe UI" panose="020B0502040204020203" pitchFamily="34" charset="0"/>
              </a:rPr>
              <a:t>Tracing</a:t>
            </a:r>
          </a:p>
          <a:p>
            <a:pPr lvl="1"/>
            <a:r>
              <a:rPr lang="en-US" sz="1600" dirty="0">
                <a:latin typeface="Segoe UI" panose="020B0502040204020203" pitchFamily="34" charset="0"/>
                <a:cs typeface="Segoe UI" panose="020B0502040204020203" pitchFamily="34" charset="0"/>
              </a:rPr>
              <a:t>Circuit Breakers</a:t>
            </a:r>
          </a:p>
          <a:p>
            <a:pPr lvl="1"/>
            <a:r>
              <a:rPr lang="en-US" sz="1600" dirty="0">
                <a:latin typeface="Segoe UI" panose="020B0502040204020203" pitchFamily="34" charset="0"/>
                <a:cs typeface="Segoe UI" panose="020B0502040204020203" pitchFamily="34" charset="0"/>
              </a:rPr>
              <a:t>Sophisticated Request Routing (A/B testing, Canary Releases etc.)</a:t>
            </a:r>
          </a:p>
          <a:p>
            <a:pPr lvl="1"/>
            <a:r>
              <a:rPr lang="en-US" sz="1600" dirty="0">
                <a:latin typeface="Segoe UI" panose="020B0502040204020203" pitchFamily="34" charset="0"/>
                <a:cs typeface="Segoe UI" panose="020B0502040204020203" pitchFamily="34" charset="0"/>
              </a:rPr>
              <a:t>Advanced Load-Balancing</a:t>
            </a:r>
          </a:p>
          <a:p>
            <a:pPr lvl="1"/>
            <a:r>
              <a:rPr lang="en-US" sz="1600" dirty="0">
                <a:latin typeface="Segoe UI" panose="020B0502040204020203" pitchFamily="34" charset="0"/>
                <a:cs typeface="Segoe UI" panose="020B0502040204020203" pitchFamily="34" charset="0"/>
              </a:rPr>
              <a:t>Fault Injection</a:t>
            </a:r>
          </a:p>
          <a:p>
            <a:pPr lvl="1"/>
            <a:r>
              <a:rPr lang="en-US" sz="1600" dirty="0">
                <a:latin typeface="Segoe UI" panose="020B0502040204020203" pitchFamily="34" charset="0"/>
                <a:cs typeface="Segoe UI" panose="020B0502040204020203" pitchFamily="34" charset="0"/>
              </a:rPr>
              <a:t>Retry mechanisms</a:t>
            </a:r>
          </a:p>
          <a:p>
            <a:pPr lvl="1"/>
            <a:r>
              <a:rPr lang="en-US" sz="1600" dirty="0">
                <a:latin typeface="Segoe UI" panose="020B0502040204020203" pitchFamily="34" charset="0"/>
                <a:cs typeface="Segoe UI" panose="020B0502040204020203" pitchFamily="34" charset="0"/>
              </a:rPr>
              <a:t>Request Mirroring</a:t>
            </a:r>
          </a:p>
          <a:p>
            <a:pPr lvl="1"/>
            <a:r>
              <a:rPr lang="en-US" sz="1600" dirty="0">
                <a:latin typeface="Segoe UI" panose="020B0502040204020203" pitchFamily="34" charset="0"/>
                <a:cs typeface="Segoe UI" panose="020B0502040204020203" pitchFamily="34" charset="0"/>
              </a:rPr>
              <a:t>Access Control / Authorization / TLS</a:t>
            </a:r>
          </a:p>
          <a:p>
            <a:pPr lvl="1"/>
            <a:r>
              <a:rPr lang="en-US" sz="1600" dirty="0">
                <a:latin typeface="Segoe UI" panose="020B0502040204020203" pitchFamily="34" charset="0"/>
                <a:cs typeface="Segoe UI" panose="020B0502040204020203" pitchFamily="34" charset="0"/>
              </a:rPr>
              <a:t>Rate Limiting</a:t>
            </a:r>
          </a:p>
          <a:p>
            <a:pPr lvl="1"/>
            <a:r>
              <a:rPr lang="en-US" sz="1600" dirty="0">
                <a:latin typeface="Segoe UI" panose="020B0502040204020203" pitchFamily="34" charset="0"/>
                <a:cs typeface="Segoe UI" panose="020B0502040204020203" pitchFamily="34" charset="0"/>
              </a:rPr>
              <a:t>Ingress/egress Gateway</a:t>
            </a:r>
          </a:p>
          <a:p>
            <a:pPr lvl="1"/>
            <a:r>
              <a:rPr lang="en-US" sz="16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Runs as a sidecar in your pods / automatic injection during deployment</a:t>
            </a:r>
          </a:p>
          <a:p>
            <a:r>
              <a:rPr lang="en-US" sz="2000" dirty="0">
                <a:latin typeface="Segoe UI" panose="020B0502040204020203" pitchFamily="34" charset="0"/>
                <a:cs typeface="Segoe UI" panose="020B0502040204020203" pitchFamily="34" charset="0"/>
              </a:rPr>
              <a:t>No code changes required (you can rather get rid of a lot of code!)</a:t>
            </a:r>
          </a:p>
        </p:txBody>
      </p:sp>
    </p:spTree>
    <p:extLst>
      <p:ext uri="{BB962C8B-B14F-4D97-AF65-F5344CB8AC3E}">
        <p14:creationId xmlns:p14="http://schemas.microsoft.com/office/powerpoint/2010/main" val="174434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r>
              <a:rPr lang="en-US" dirty="0">
                <a:gradFill>
                  <a:gsLst>
                    <a:gs pos="1250">
                      <a:srgbClr val="1A1A1A"/>
                    </a:gs>
                    <a:gs pos="100000">
                      <a:srgbClr val="1A1A1A"/>
                    </a:gs>
                  </a:gsLst>
                  <a:lin ang="5400000" scaled="0"/>
                </a:gradFill>
                <a:latin typeface="Segoe UI Semibold"/>
              </a:rPr>
              <a:t> / Envoy</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Segoe UI" panose="020B0502040204020203" pitchFamily="34" charset="0"/>
              <a:cs typeface="Segoe UI" panose="020B0502040204020203" pitchFamily="34" charset="0"/>
            </a:endParaRPr>
          </a:p>
        </p:txBody>
      </p:sp>
      <p:pic>
        <p:nvPicPr>
          <p:cNvPr id="3074" name="Picture 2" descr="Bildergebnis fÃ¼r envoy proxy">
            <a:extLst>
              <a:ext uri="{FF2B5EF4-FFF2-40B4-BE49-F238E27FC236}">
                <a16:creationId xmlns:a16="http://schemas.microsoft.com/office/drawing/2014/main" id="{F3F5B557-EB59-4897-95BC-4F6915A0939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92684" y="600757"/>
            <a:ext cx="2453063" cy="82088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5D628ED-6A7A-4611-8230-F97B59682E8C}"/>
              </a:ext>
            </a:extLst>
          </p:cNvPr>
          <p:cNvSpPr txBox="1">
            <a:spLocks/>
          </p:cNvSpPr>
          <p:nvPr/>
        </p:nvSpPr>
        <p:spPr>
          <a:xfrm>
            <a:off x="588262" y="1567811"/>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Service proxy implementation by Lyft</a:t>
            </a:r>
          </a:p>
          <a:p>
            <a:r>
              <a:rPr lang="en-US" sz="2400" dirty="0">
                <a:latin typeface="Segoe UI" panose="020B0502040204020203" pitchFamily="34" charset="0"/>
                <a:cs typeface="Segoe UI" panose="020B0502040204020203" pitchFamily="34" charset="0"/>
              </a:rPr>
              <a:t>Highly parallel, non-blocking</a:t>
            </a:r>
          </a:p>
          <a:p>
            <a:r>
              <a:rPr lang="en-US" sz="2400" dirty="0">
                <a:latin typeface="Segoe UI" panose="020B0502040204020203" pitchFamily="34" charset="0"/>
                <a:cs typeface="Segoe UI" panose="020B0502040204020203" pitchFamily="34" charset="0"/>
              </a:rPr>
              <a:t>L3/4 network filter</a:t>
            </a:r>
          </a:p>
          <a:p>
            <a:r>
              <a:rPr lang="en-US" sz="2400" dirty="0">
                <a:latin typeface="Segoe UI" panose="020B0502040204020203" pitchFamily="34" charset="0"/>
                <a:cs typeface="Segoe UI" panose="020B0502040204020203" pitchFamily="34" charset="0"/>
              </a:rPr>
              <a:t>Out-of-the-box L7 filters</a:t>
            </a:r>
          </a:p>
          <a:p>
            <a:r>
              <a:rPr lang="en-US" sz="2400" dirty="0">
                <a:latin typeface="Segoe UI" panose="020B0502040204020203" pitchFamily="34" charset="0"/>
                <a:cs typeface="Segoe UI" panose="020B0502040204020203" pitchFamily="34" charset="0"/>
              </a:rPr>
              <a:t>HTTP/2, </a:t>
            </a:r>
            <a:r>
              <a:rPr lang="en-US" sz="2400" dirty="0" err="1">
                <a:latin typeface="Segoe UI" panose="020B0502040204020203" pitchFamily="34" charset="0"/>
                <a:cs typeface="Segoe UI" panose="020B0502040204020203" pitchFamily="34" charset="0"/>
              </a:rPr>
              <a:t>gRCP</a:t>
            </a: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Service discovery + health checking</a:t>
            </a:r>
          </a:p>
          <a:p>
            <a:r>
              <a:rPr lang="en-US" sz="2400" dirty="0">
                <a:latin typeface="Segoe UI" panose="020B0502040204020203" pitchFamily="34" charset="0"/>
                <a:cs typeface="Segoe UI" panose="020B0502040204020203" pitchFamily="34" charset="0"/>
              </a:rPr>
              <a:t>Advanced load balancing</a:t>
            </a:r>
          </a:p>
        </p:txBody>
      </p:sp>
    </p:spTree>
    <p:extLst>
      <p:ext uri="{BB962C8B-B14F-4D97-AF65-F5344CB8AC3E}">
        <p14:creationId xmlns:p14="http://schemas.microsoft.com/office/powerpoint/2010/main" val="242688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7183395" y="1178011"/>
            <a:ext cx="4242852" cy="5414945"/>
          </a:xfrm>
          <a:prstGeom prst="rect">
            <a:avLst/>
          </a:prstGeom>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Segoe UI" panose="020B0502040204020203" pitchFamily="34" charset="0"/>
                <a:cs typeface="Segoe UI" panose="020B0502040204020203" pitchFamily="34" charset="0"/>
              </a:rPr>
              <a:t>Pilot</a:t>
            </a:r>
          </a:p>
          <a:p>
            <a:pPr lvl="1"/>
            <a:r>
              <a:rPr lang="en-US" sz="1600" dirty="0">
                <a:latin typeface="Segoe UI" panose="020B0502040204020203" pitchFamily="34" charset="0"/>
                <a:cs typeface="Segoe UI" panose="020B0502040204020203" pitchFamily="34" charset="0"/>
              </a:rPr>
              <a:t>Configures proxies</a:t>
            </a:r>
          </a:p>
          <a:p>
            <a:pPr lvl="1"/>
            <a:r>
              <a:rPr lang="en-US" sz="1600" dirty="0">
                <a:latin typeface="Segoe UI" panose="020B0502040204020203" pitchFamily="34" charset="0"/>
                <a:cs typeface="Segoe UI" panose="020B0502040204020203" pitchFamily="34" charset="0"/>
              </a:rPr>
              <a:t>Provides service discovery</a:t>
            </a:r>
          </a:p>
          <a:p>
            <a:pPr lvl="1"/>
            <a:r>
              <a:rPr lang="en-US" sz="1600" dirty="0">
                <a:latin typeface="Segoe UI" panose="020B0502040204020203" pitchFamily="34" charset="0"/>
                <a:cs typeface="Segoe UI" panose="020B0502040204020203" pitchFamily="34" charset="0"/>
              </a:rPr>
              <a:t>Traffic management</a:t>
            </a:r>
          </a:p>
          <a:p>
            <a:pPr lvl="1"/>
            <a:r>
              <a:rPr lang="en-US" sz="1600" dirty="0">
                <a:latin typeface="Segoe UI" panose="020B0502040204020203" pitchFamily="34" charset="0"/>
                <a:cs typeface="Segoe UI" panose="020B0502040204020203" pitchFamily="34" charset="0"/>
              </a:rPr>
              <a:t>Resiliency</a:t>
            </a:r>
          </a:p>
          <a:p>
            <a:r>
              <a:rPr lang="en-US" sz="2000" dirty="0">
                <a:latin typeface="Segoe UI" panose="020B0502040204020203" pitchFamily="34" charset="0"/>
                <a:cs typeface="Segoe UI" panose="020B0502040204020203" pitchFamily="34" charset="0"/>
              </a:rPr>
              <a:t>Mixer</a:t>
            </a:r>
          </a:p>
          <a:p>
            <a:pPr lvl="1"/>
            <a:r>
              <a:rPr lang="en-US" sz="1600" dirty="0">
                <a:latin typeface="Segoe UI" panose="020B0502040204020203" pitchFamily="34" charset="0"/>
                <a:cs typeface="Segoe UI" panose="020B0502040204020203" pitchFamily="34" charset="0"/>
              </a:rPr>
              <a:t>Enforces access-control / policy checks</a:t>
            </a:r>
          </a:p>
          <a:p>
            <a:pPr lvl="1"/>
            <a:r>
              <a:rPr lang="en-US" sz="1600" dirty="0">
                <a:latin typeface="Segoe UI" panose="020B0502040204020203" pitchFamily="34" charset="0"/>
                <a:cs typeface="Segoe UI" panose="020B0502040204020203" pitchFamily="34" charset="0"/>
              </a:rPr>
              <a:t>Collects telemetry data</a:t>
            </a:r>
          </a:p>
          <a:p>
            <a:pPr lvl="1"/>
            <a:r>
              <a:rPr lang="en-US" sz="1600" dirty="0">
                <a:latin typeface="Segoe UI" panose="020B0502040204020203" pitchFamily="34" charset="0"/>
                <a:cs typeface="Segoe UI" panose="020B0502040204020203" pitchFamily="34" charset="0"/>
              </a:rPr>
              <a:t>Evaluates request attributes like </a:t>
            </a:r>
            <a:r>
              <a:rPr lang="en-US" sz="1600" i="1" dirty="0">
                <a:latin typeface="Segoe UI" panose="020B0502040204020203" pitchFamily="34" charset="0"/>
                <a:cs typeface="Segoe UI" panose="020B0502040204020203" pitchFamily="34" charset="0"/>
              </a:rPr>
              <a:t>path</a:t>
            </a:r>
            <a:r>
              <a:rPr lang="en-US" sz="1600" dirty="0">
                <a:latin typeface="Segoe UI" panose="020B0502040204020203" pitchFamily="34" charset="0"/>
                <a:cs typeface="Segoe UI" panose="020B0502040204020203" pitchFamily="34" charset="0"/>
              </a:rPr>
              <a:t>, </a:t>
            </a:r>
            <a:r>
              <a:rPr lang="en-US" sz="1600" i="1" dirty="0">
                <a:latin typeface="Segoe UI" panose="020B0502040204020203" pitchFamily="34" charset="0"/>
                <a:cs typeface="Segoe UI" panose="020B0502040204020203" pitchFamily="34" charset="0"/>
              </a:rPr>
              <a:t>size, destination etc.</a:t>
            </a:r>
            <a:r>
              <a:rPr lang="en-US" sz="1600" dirty="0">
                <a:latin typeface="Segoe UI" panose="020B0502040204020203" pitchFamily="34" charset="0"/>
                <a:cs typeface="Segoe UI" panose="020B0502040204020203" pitchFamily="34" charset="0"/>
              </a:rPr>
              <a:t> for every request</a:t>
            </a:r>
          </a:p>
          <a:p>
            <a:r>
              <a:rPr lang="en-US" sz="2000" dirty="0">
                <a:latin typeface="Segoe UI" panose="020B0502040204020203" pitchFamily="34" charset="0"/>
                <a:cs typeface="Segoe UI" panose="020B0502040204020203" pitchFamily="34" charset="0"/>
              </a:rPr>
              <a:t>Citadel</a:t>
            </a:r>
          </a:p>
          <a:p>
            <a:pPr lvl="1"/>
            <a:r>
              <a:rPr lang="en-US" sz="1600" dirty="0">
                <a:latin typeface="Segoe UI" panose="020B0502040204020203" pitchFamily="34" charset="0"/>
                <a:cs typeface="Segoe UI" panose="020B0502040204020203" pitchFamily="34" charset="0"/>
              </a:rPr>
              <a:t>Service-to-service / end-user authentication</a:t>
            </a:r>
          </a:p>
          <a:p>
            <a:pPr lvl="1"/>
            <a:r>
              <a:rPr lang="en-US" sz="1600" dirty="0">
                <a:latin typeface="Segoe UI" panose="020B0502040204020203" pitchFamily="34" charset="0"/>
                <a:cs typeface="Segoe UI" panose="020B0502040204020203" pitchFamily="34" charset="0"/>
              </a:rPr>
              <a:t>Credential / cert management</a:t>
            </a:r>
          </a:p>
          <a:p>
            <a:r>
              <a:rPr lang="en-US" sz="2000" dirty="0">
                <a:latin typeface="Segoe UI" panose="020B0502040204020203" pitchFamily="34" charset="0"/>
                <a:cs typeface="Segoe UI" panose="020B0502040204020203" pitchFamily="34" charset="0"/>
              </a:rPr>
              <a:t>Galley</a:t>
            </a:r>
          </a:p>
          <a:p>
            <a:pPr lvl="1"/>
            <a:r>
              <a:rPr lang="en-US" sz="1600" dirty="0">
                <a:latin typeface="Segoe UI" panose="020B0502040204020203" pitchFamily="34" charset="0"/>
                <a:cs typeface="Segoe UI" panose="020B0502040204020203" pitchFamily="34" charset="0"/>
              </a:rPr>
              <a:t>Configuration validation / processing / distribution</a:t>
            </a:r>
          </a:p>
          <a:p>
            <a:pPr lvl="1"/>
            <a:r>
              <a:rPr lang="en-US" sz="1600" dirty="0">
                <a:latin typeface="Segoe UI" panose="020B0502040204020203" pitchFamily="34" charset="0"/>
                <a:cs typeface="Segoe UI" panose="020B0502040204020203" pitchFamily="34" charset="0"/>
              </a:rPr>
              <a:t>Isolates </a:t>
            </a:r>
            <a:r>
              <a:rPr lang="en-US" sz="1600" dirty="0" err="1">
                <a:latin typeface="Segoe UI" panose="020B0502040204020203" pitchFamily="34" charset="0"/>
                <a:cs typeface="Segoe UI" panose="020B0502040204020203" pitchFamily="34" charset="0"/>
              </a:rPr>
              <a:t>Istio</a:t>
            </a:r>
            <a:r>
              <a:rPr lang="en-US" sz="1600" dirty="0">
                <a:latin typeface="Segoe UI" panose="020B0502040204020203" pitchFamily="34" charset="0"/>
                <a:cs typeface="Segoe UI" panose="020B0502040204020203" pitchFamily="34" charset="0"/>
              </a:rPr>
              <a:t> from underlying platform</a:t>
            </a:r>
          </a:p>
          <a:p>
            <a:endParaRPr lang="en-US" sz="2000" dirty="0">
              <a:latin typeface="Segoe UI" panose="020B0502040204020203" pitchFamily="34" charset="0"/>
              <a:cs typeface="Segoe UI" panose="020B0502040204020203" pitchFamily="34" charset="0"/>
            </a:endParaRPr>
          </a:p>
        </p:txBody>
      </p:sp>
      <p:pic>
        <p:nvPicPr>
          <p:cNvPr id="2050" name="Picture 2" descr="Istio Overview">
            <a:extLst>
              <a:ext uri="{FF2B5EF4-FFF2-40B4-BE49-F238E27FC236}">
                <a16:creationId xmlns:a16="http://schemas.microsoft.com/office/drawing/2014/main" id="{28DE8665-3E38-4B07-B3AC-529D847F45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8583" y="1686138"/>
            <a:ext cx="6497601" cy="422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Get familiar with </a:t>
            </a:r>
            <a:r>
              <a:rPr lang="en-US" sz="2400" dirty="0" err="1">
                <a:latin typeface="Segoe UI" panose="020B0502040204020203" pitchFamily="34" charset="0"/>
                <a:cs typeface="Segoe UI" panose="020B0502040204020203" pitchFamily="34" charset="0"/>
              </a:rPr>
              <a:t>Istio</a:t>
            </a: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Install </a:t>
            </a:r>
            <a:r>
              <a:rPr lang="en-US" sz="2400" dirty="0" err="1">
                <a:latin typeface="Segoe UI" panose="020B0502040204020203" pitchFamily="34" charset="0"/>
                <a:cs typeface="Segoe UI" panose="020B0502040204020203" pitchFamily="34" charset="0"/>
              </a:rPr>
              <a:t>Istio</a:t>
            </a:r>
            <a:r>
              <a:rPr lang="en-US" sz="2400" dirty="0">
                <a:latin typeface="Segoe UI" panose="020B0502040204020203" pitchFamily="34" charset="0"/>
                <a:cs typeface="Segoe UI" panose="020B0502040204020203" pitchFamily="34" charset="0"/>
              </a:rPr>
              <a:t> into your AKS cluster ️</a:t>
            </a:r>
          </a:p>
          <a:p>
            <a:r>
              <a:rPr lang="en-US" sz="2400" dirty="0">
                <a:latin typeface="Segoe UI" panose="020B0502040204020203" pitchFamily="34" charset="0"/>
                <a:cs typeface="Segoe UI" panose="020B0502040204020203" pitchFamily="34" charset="0"/>
              </a:rPr>
              <a:t>Configure ingress routes and request routing</a:t>
            </a:r>
          </a:p>
          <a:p>
            <a:r>
              <a:rPr lang="en-US" sz="2400" dirty="0">
                <a:latin typeface="Segoe UI" panose="020B0502040204020203" pitchFamily="34" charset="0"/>
                <a:cs typeface="Segoe UI" panose="020B0502040204020203" pitchFamily="34" charset="0"/>
              </a:rPr>
              <a:t>Implement the Circuit Breaker pattern</a:t>
            </a:r>
          </a:p>
          <a:p>
            <a:r>
              <a:rPr lang="en-US" sz="2400" dirty="0">
                <a:latin typeface="Segoe UI" panose="020B0502040204020203" pitchFamily="34" charset="0"/>
                <a:cs typeface="Segoe UI" panose="020B0502040204020203" pitchFamily="34" charset="0"/>
              </a:rPr>
              <a:t>Gain insights about your applications routes</a:t>
            </a:r>
          </a:p>
          <a:p>
            <a:r>
              <a:rPr lang="en-US" sz="2400" dirty="0">
                <a:latin typeface="Segoe UI" panose="020B0502040204020203" pitchFamily="34" charset="0"/>
                <a:cs typeface="Segoe UI" panose="020B0502040204020203" pitchFamily="34" charset="0"/>
              </a:rPr>
              <a:t>Play with fault injection to challenge your services</a:t>
            </a:r>
          </a:p>
          <a:p>
            <a:r>
              <a:rPr lang="en-US" sz="2400" dirty="0">
                <a:latin typeface="Segoe UI" panose="020B0502040204020203" pitchFamily="34" charset="0"/>
                <a:cs typeface="Segoe UI" panose="020B0502040204020203" pitchFamily="34" charset="0"/>
              </a:rPr>
              <a:t>Test new service versions with request mirroring</a:t>
            </a:r>
          </a:p>
          <a:p>
            <a:r>
              <a:rPr lang="en-US" sz="2400" dirty="0">
                <a:latin typeface="Segoe UI" panose="020B0502040204020203" pitchFamily="34" charset="0"/>
                <a:cs typeface="Segoe UI" panose="020B0502040204020203" pitchFamily="34" charset="0"/>
              </a:rPr>
              <a:t>Handle external service calls / Egress</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805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90607"/>
            <a:ext cx="6581164" cy="3442930"/>
          </a:xfrm>
        </p:spPr>
        <p:txBody>
          <a:bodyPr/>
          <a:lstStyle/>
          <a:p>
            <a:r>
              <a:rPr lang="en-US" b="1" dirty="0"/>
              <a:t>Continuous Integration / Deployment with Azure DevOps Pipelines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125388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70D9E-4F06-4400-86AD-39EC81B2B2F7}"/>
              </a:ext>
            </a:extLst>
          </p:cNvPr>
          <p:cNvSpPr>
            <a:spLocks noGrp="1"/>
          </p:cNvSpPr>
          <p:nvPr>
            <p:ph type="title"/>
          </p:nvPr>
        </p:nvSpPr>
        <p:spPr/>
        <p:txBody>
          <a:bodyPr/>
          <a:lstStyle/>
          <a:p>
            <a:r>
              <a:rPr lang="en-US" dirty="0"/>
              <a:t>How to organize code for micro-services?</a:t>
            </a:r>
            <a:endParaRPr lang="de-DE" dirty="0"/>
          </a:p>
        </p:txBody>
      </p:sp>
      <p:sp>
        <p:nvSpPr>
          <p:cNvPr id="3" name="Textplatzhalter 2">
            <a:extLst>
              <a:ext uri="{FF2B5EF4-FFF2-40B4-BE49-F238E27FC236}">
                <a16:creationId xmlns:a16="http://schemas.microsoft.com/office/drawing/2014/main" id="{268B0612-572A-428A-94D9-066F12A1DDE1}"/>
              </a:ext>
            </a:extLst>
          </p:cNvPr>
          <p:cNvSpPr>
            <a:spLocks noGrp="1"/>
          </p:cNvSpPr>
          <p:nvPr>
            <p:ph type="body" sz="quarter" idx="10"/>
          </p:nvPr>
        </p:nvSpPr>
        <p:spPr>
          <a:xfrm>
            <a:off x="269304" y="1187643"/>
            <a:ext cx="5122504" cy="4182107"/>
          </a:xfrm>
        </p:spPr>
        <p:txBody>
          <a:bodyPr/>
          <a:lstStyle/>
          <a:p>
            <a:pPr marL="0" indent="0">
              <a:buNone/>
            </a:pPr>
            <a:r>
              <a:rPr lang="en-US" dirty="0"/>
              <a:t>Multiple repositories</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Pros:</a:t>
            </a:r>
          </a:p>
          <a:p>
            <a:r>
              <a:rPr lang="en-US" sz="2400" dirty="0">
                <a:latin typeface="Segoe UI" panose="020B0502040204020203" pitchFamily="34" charset="0"/>
                <a:ea typeface="Segoe UI Black" panose="020B0A02040204020203" pitchFamily="34" charset="0"/>
                <a:cs typeface="Segoe UI" panose="020B0502040204020203" pitchFamily="34" charset="0"/>
              </a:rPr>
              <a:t>Clear Ownership</a:t>
            </a:r>
          </a:p>
          <a:p>
            <a:r>
              <a:rPr lang="en-US" sz="2400" dirty="0">
                <a:latin typeface="Segoe UI" panose="020B0502040204020203" pitchFamily="34" charset="0"/>
                <a:ea typeface="Segoe UI Black" panose="020B0A02040204020203" pitchFamily="34" charset="0"/>
                <a:cs typeface="Segoe UI" panose="020B0502040204020203" pitchFamily="34" charset="0"/>
              </a:rPr>
              <a:t>Smaller code base</a:t>
            </a:r>
          </a:p>
          <a:p>
            <a:r>
              <a:rPr lang="en-US" sz="2400" dirty="0">
                <a:latin typeface="Segoe UI" panose="020B0502040204020203" pitchFamily="34" charset="0"/>
                <a:ea typeface="Segoe UI Black" panose="020B0A02040204020203" pitchFamily="34" charset="0"/>
                <a:cs typeface="Segoe UI" panose="020B0502040204020203" pitchFamily="34" charset="0"/>
              </a:rPr>
              <a:t>Narrow clones </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Cons:</a:t>
            </a:r>
          </a:p>
          <a:p>
            <a:r>
              <a:rPr lang="en-US" sz="2400" dirty="0">
                <a:latin typeface="Segoe UI" panose="020B0502040204020203" pitchFamily="34" charset="0"/>
                <a:ea typeface="Segoe UI Black" panose="020B0A02040204020203" pitchFamily="34" charset="0"/>
                <a:cs typeface="Segoe UI" panose="020B0502040204020203" pitchFamily="34" charset="0"/>
              </a:rPr>
              <a:t>Difficult development and debugging</a:t>
            </a:r>
          </a:p>
          <a:p>
            <a:r>
              <a:rPr lang="en-US" sz="2400" dirty="0">
                <a:latin typeface="Segoe UI" panose="020B0502040204020203" pitchFamily="34" charset="0"/>
                <a:ea typeface="Segoe UI Black" panose="020B0A02040204020203" pitchFamily="34" charset="0"/>
                <a:cs typeface="Segoe UI" panose="020B0502040204020203" pitchFamily="34" charset="0"/>
              </a:rPr>
              <a:t>Abstracts the knowledge of a platform</a:t>
            </a:r>
            <a:endParaRPr lang="de-DE" sz="24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4" name="Textplatzhalter 2">
            <a:extLst>
              <a:ext uri="{FF2B5EF4-FFF2-40B4-BE49-F238E27FC236}">
                <a16:creationId xmlns:a16="http://schemas.microsoft.com/office/drawing/2014/main" id="{05224DB7-C178-48DD-B411-9D97956BAD77}"/>
              </a:ext>
            </a:extLst>
          </p:cNvPr>
          <p:cNvSpPr txBox="1">
            <a:spLocks/>
          </p:cNvSpPr>
          <p:nvPr/>
        </p:nvSpPr>
        <p:spPr>
          <a:xfrm>
            <a:off x="5958554" y="1187644"/>
            <a:ext cx="5122504" cy="4040850"/>
          </a:xfrm>
          <a:prstGeom prst="rect">
            <a:avLst/>
          </a:prstGeom>
        </p:spPr>
        <p:txBody>
          <a:bodyPr vert="horz" wrap="square" lIns="146304" tIns="91440" rIns="146304" bIns="91440" rtlCol="0">
            <a:spAutoFit/>
          </a:bodyPr>
          <a:lst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Single repository</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Pros:</a:t>
            </a:r>
          </a:p>
          <a:p>
            <a:r>
              <a:rPr lang="en-US" sz="2400" dirty="0">
                <a:latin typeface="Segoe UI" panose="020B0502040204020203" pitchFamily="34" charset="0"/>
                <a:ea typeface="Segoe UI Black" panose="020B0A02040204020203" pitchFamily="34" charset="0"/>
                <a:cs typeface="Segoe UI" panose="020B0502040204020203" pitchFamily="34" charset="0"/>
              </a:rPr>
              <a:t>Better development and debugging</a:t>
            </a:r>
          </a:p>
          <a:p>
            <a:r>
              <a:rPr lang="en-US" sz="2400" dirty="0">
                <a:latin typeface="Segoe UI" panose="020B0502040204020203" pitchFamily="34" charset="0"/>
                <a:ea typeface="Segoe UI Black" panose="020B0A02040204020203" pitchFamily="34" charset="0"/>
                <a:cs typeface="Segoe UI" panose="020B0502040204020203" pitchFamily="34" charset="0"/>
              </a:rPr>
              <a:t>Easy refactoring and reviews</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Cons:</a:t>
            </a:r>
          </a:p>
          <a:p>
            <a:r>
              <a:rPr lang="en-US" sz="2400" dirty="0">
                <a:latin typeface="Segoe UI" panose="020B0502040204020203" pitchFamily="34" charset="0"/>
                <a:ea typeface="Segoe UI Black" panose="020B0A02040204020203" pitchFamily="34" charset="0"/>
                <a:cs typeface="Segoe UI" panose="020B0502040204020203" pitchFamily="34" charset="0"/>
              </a:rPr>
              <a:t>Larger code base</a:t>
            </a:r>
          </a:p>
          <a:p>
            <a:r>
              <a:rPr lang="en-US" sz="2400" dirty="0">
                <a:latin typeface="Segoe UI" panose="020B0502040204020203" pitchFamily="34" charset="0"/>
                <a:ea typeface="Segoe UI Black" panose="020B0A02040204020203" pitchFamily="34" charset="0"/>
                <a:cs typeface="Segoe UI" panose="020B0502040204020203" pitchFamily="34" charset="0"/>
              </a:rPr>
              <a:t>Greater clone time</a:t>
            </a:r>
            <a:endParaRPr lang="de-DE" sz="2400" dirty="0">
              <a:latin typeface="Segoe UI" panose="020B0502040204020203" pitchFamily="34" charset="0"/>
              <a:ea typeface="Segoe UI Black" panose="020B0A02040204020203" pitchFamily="34" charset="0"/>
              <a:cs typeface="Segoe UI" panose="020B0502040204020203" pitchFamily="34" charset="0"/>
            </a:endParaRPr>
          </a:p>
          <a:p>
            <a:pPr marL="0" indent="0">
              <a:buNone/>
            </a:pPr>
            <a:endParaRPr lang="de-DE" dirty="0"/>
          </a:p>
        </p:txBody>
      </p:sp>
      <p:sp>
        <p:nvSpPr>
          <p:cNvPr id="5" name="TextBox 4">
            <a:extLst>
              <a:ext uri="{FF2B5EF4-FFF2-40B4-BE49-F238E27FC236}">
                <a16:creationId xmlns:a16="http://schemas.microsoft.com/office/drawing/2014/main" id="{627871C8-3024-4DEA-BEF6-26CAE6CE2AFE}"/>
              </a:ext>
            </a:extLst>
          </p:cNvPr>
          <p:cNvSpPr txBox="1"/>
          <p:nvPr/>
        </p:nvSpPr>
        <p:spPr>
          <a:xfrm>
            <a:off x="359454" y="5536850"/>
            <a:ext cx="1105478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 a single repository when </a:t>
            </a:r>
            <a:r>
              <a:rPr lang="en-US" sz="2400">
                <a:gradFill>
                  <a:gsLst>
                    <a:gs pos="2917">
                      <a:schemeClr val="tx1"/>
                    </a:gs>
                    <a:gs pos="30000">
                      <a:schemeClr val="tx1"/>
                    </a:gs>
                  </a:gsLst>
                  <a:lin ang="5400000" scaled="0"/>
                </a:gradFill>
              </a:rPr>
              <a:t>you only have </a:t>
            </a:r>
            <a:r>
              <a:rPr lang="en-US" sz="2400" dirty="0">
                <a:gradFill>
                  <a:gsLst>
                    <a:gs pos="2917">
                      <a:schemeClr val="tx1"/>
                    </a:gs>
                    <a:gs pos="30000">
                      <a:schemeClr val="tx1"/>
                    </a:gs>
                  </a:gsLst>
                  <a:lin ang="5400000" scaled="0"/>
                </a:gradFill>
              </a:rPr>
              <a:t>one team, otherwise use multiple repositories.</a:t>
            </a:r>
            <a:endParaRPr lang="de-DE"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628067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045566"/>
            <a:ext cx="5943600" cy="1487971"/>
          </a:xfrm>
        </p:spPr>
        <p:txBody>
          <a:bodyPr/>
          <a:lstStyle/>
          <a:p>
            <a:r>
              <a:rPr lang="en-US" b="1" dirty="0"/>
              <a:t>“What we wanted to add…”</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141820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106A6-66F4-6943-9031-3AED657EBA8E}"/>
              </a:ext>
            </a:extLst>
          </p:cNvPr>
          <p:cNvSpPr>
            <a:spLocks noGrp="1"/>
          </p:cNvSpPr>
          <p:nvPr>
            <p:ph type="title"/>
          </p:nvPr>
        </p:nvSpPr>
        <p:spPr/>
        <p:txBody>
          <a:bodyPr>
            <a:normAutofit fontScale="90000"/>
          </a:bodyPr>
          <a:lstStyle/>
          <a:p>
            <a:r>
              <a:rPr lang="en-GB" err="1"/>
              <a:t>Kube</a:t>
            </a:r>
            <a:r>
              <a:rPr lang="en-GB"/>
              <a:t>-advisor</a:t>
            </a:r>
          </a:p>
        </p:txBody>
      </p:sp>
      <p:sp>
        <p:nvSpPr>
          <p:cNvPr id="5" name="Content Placeholder 4">
            <a:extLst>
              <a:ext uri="{FF2B5EF4-FFF2-40B4-BE49-F238E27FC236}">
                <a16:creationId xmlns:a16="http://schemas.microsoft.com/office/drawing/2014/main" id="{F8086DE2-5C9E-8C4C-BE01-9D5A2E200267}"/>
              </a:ext>
            </a:extLst>
          </p:cNvPr>
          <p:cNvSpPr>
            <a:spLocks noGrp="1"/>
          </p:cNvSpPr>
          <p:nvPr>
            <p:ph idx="1"/>
          </p:nvPr>
        </p:nvSpPr>
        <p:spPr/>
        <p:txBody>
          <a:bodyPr/>
          <a:lstStyle/>
          <a:p>
            <a:r>
              <a:rPr lang="en-US"/>
              <a:t>Diagnostic tool for Kubernetes clusters. At the moment, it returns pods that are missing resource and request limits.</a:t>
            </a:r>
          </a:p>
          <a:p>
            <a:r>
              <a:rPr lang="en-US"/>
              <a:t>More info can be found at </a:t>
            </a:r>
            <a:r>
              <a:rPr lang="en-US">
                <a:hlinkClick r:id="rId3"/>
              </a:rPr>
              <a:t>https://github.com/Azure/kube-advisor</a:t>
            </a:r>
            <a:br>
              <a:rPr lang="en-US"/>
            </a:br>
            <a:endParaRPr lang="en-GB"/>
          </a:p>
        </p:txBody>
      </p:sp>
      <p:pic>
        <p:nvPicPr>
          <p:cNvPr id="7" name="Picture 6" descr="A screenshot of a cell phone&#10;&#10;Description generated with very high confidence">
            <a:extLst>
              <a:ext uri="{FF2B5EF4-FFF2-40B4-BE49-F238E27FC236}">
                <a16:creationId xmlns:a16="http://schemas.microsoft.com/office/drawing/2014/main" id="{DF5F6205-898D-DD49-B42D-B91064AEFE8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8200" y="3429000"/>
            <a:ext cx="10515600" cy="2882900"/>
          </a:xfrm>
          <a:prstGeom prst="rect">
            <a:avLst/>
          </a:prstGeom>
        </p:spPr>
      </p:pic>
    </p:spTree>
    <p:extLst>
      <p:ext uri="{BB962C8B-B14F-4D97-AF65-F5344CB8AC3E}">
        <p14:creationId xmlns:p14="http://schemas.microsoft.com/office/powerpoint/2010/main" val="18071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dirty="0"/>
              <a:t>Cluster Level Security – Nodes, Upgrade and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1774333"/>
            <a:ext cx="5822993" cy="5116826"/>
          </a:xfrm>
        </p:spPr>
        <p:txBody>
          <a:bodyPr>
            <a:normAutofit lnSpcReduction="10000"/>
          </a:bodyPr>
          <a:lstStyle/>
          <a:p>
            <a:pPr>
              <a:buSzPct val="125000"/>
            </a:pPr>
            <a:r>
              <a:rPr lang="en-US" dirty="0"/>
              <a:t>Regular maintenance, security and cleanup tasks</a:t>
            </a:r>
          </a:p>
          <a:p>
            <a:pPr marL="685800" lvl="2">
              <a:lnSpc>
                <a:spcPct val="100000"/>
              </a:lnSpc>
              <a:spcBef>
                <a:spcPts val="1200"/>
              </a:spcBef>
              <a:buFont typeface="Courier New" panose="02070309020205020404" pitchFamily="49" charset="0"/>
              <a:buChar char="o"/>
            </a:pPr>
            <a:r>
              <a:rPr lang="en-US" dirty="0"/>
              <a:t>Maintain, update and upgrade hosts and kubernetes</a:t>
            </a:r>
          </a:p>
          <a:p>
            <a:pPr marL="685800" lvl="2">
              <a:lnSpc>
                <a:spcPct val="100000"/>
              </a:lnSpc>
              <a:spcBef>
                <a:spcPts val="1200"/>
              </a:spcBef>
              <a:buFont typeface="Courier New" panose="02070309020205020404" pitchFamily="49" charset="0"/>
              <a:buChar char="o"/>
            </a:pPr>
            <a:r>
              <a:rPr lang="en-US" dirty="0"/>
              <a:t>Monthly ideal, 3 months minimum</a:t>
            </a:r>
          </a:p>
          <a:p>
            <a:pPr marL="685800" lvl="2">
              <a:lnSpc>
                <a:spcPct val="100000"/>
              </a:lnSpc>
              <a:spcBef>
                <a:spcPts val="1200"/>
              </a:spcBef>
              <a:buFont typeface="Courier New" panose="02070309020205020404" pitchFamily="49" charset="0"/>
              <a:buChar char="o"/>
            </a:pPr>
            <a:r>
              <a:rPr lang="en-US" dirty="0"/>
              <a:t>Security patches</a:t>
            </a:r>
          </a:p>
          <a:p>
            <a:pPr marL="1143000" lvl="4">
              <a:lnSpc>
                <a:spcPct val="100000"/>
              </a:lnSpc>
              <a:spcBef>
                <a:spcPts val="1200"/>
              </a:spcBef>
              <a:buFont typeface="Wingdings" panose="05000000000000000000" pitchFamily="2" charset="2"/>
              <a:buChar char="§"/>
            </a:pPr>
            <a:r>
              <a:rPr lang="en-US" dirty="0"/>
              <a:t>AKS automatically applies security patches to the nodes on a nightly schedule</a:t>
            </a:r>
          </a:p>
          <a:p>
            <a:pPr marL="1143000" lvl="4">
              <a:lnSpc>
                <a:spcPct val="100000"/>
              </a:lnSpc>
              <a:spcBef>
                <a:spcPts val="1200"/>
              </a:spcBef>
              <a:buFont typeface="Wingdings" panose="05000000000000000000" pitchFamily="2" charset="2"/>
              <a:buChar char="§"/>
            </a:pPr>
            <a:r>
              <a:rPr lang="en-US" dirty="0"/>
              <a:t>You’re responsible to reboot as required</a:t>
            </a:r>
          </a:p>
          <a:p>
            <a:pPr marL="1143000" lvl="4">
              <a:lnSpc>
                <a:spcPct val="100000"/>
              </a:lnSpc>
              <a:spcBef>
                <a:spcPts val="1200"/>
              </a:spcBef>
              <a:buFont typeface="Wingdings" panose="05000000000000000000" pitchFamily="2" charset="2"/>
              <a:buChar char="§"/>
            </a:pPr>
            <a:r>
              <a:rPr lang="en-US" b="1" dirty="0" err="1"/>
              <a:t>Kured</a:t>
            </a:r>
            <a:r>
              <a:rPr lang="en-US" b="1" dirty="0"/>
              <a:t> </a:t>
            </a:r>
            <a:r>
              <a:rPr lang="en-US" b="1" dirty="0" err="1"/>
              <a:t>DaemonSet</a:t>
            </a:r>
            <a:br>
              <a:rPr lang="en-US" dirty="0"/>
            </a:br>
            <a:r>
              <a:rPr lang="en-US" sz="1700" dirty="0">
                <a:hlinkClick r:id="rId3"/>
              </a:rPr>
              <a:t>https://github.com/weaveworks/kured</a:t>
            </a:r>
            <a:r>
              <a:rPr lang="en-US" sz="1700" dirty="0"/>
              <a:t> </a:t>
            </a:r>
            <a:br>
              <a:rPr lang="en-US" sz="1700" dirty="0"/>
            </a:br>
            <a:endParaRPr lang="en-US" dirty="0"/>
          </a:p>
          <a:p>
            <a:pPr marL="0" indent="0">
              <a:buNone/>
            </a:pPr>
            <a:endParaRPr lang="en-US" dirty="0"/>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6673303" y="1774333"/>
            <a:ext cx="5407678" cy="43721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Segoe UI" panose="020B0502040204020203" pitchFamily="34" charset="0"/>
                <a:cs typeface="Segoe UI" panose="020B0502040204020203" pitchFamily="34" charset="0"/>
              </a:rPr>
              <a:t>Upgrade to version current version</a:t>
            </a:r>
            <a:endParaRPr lang="en-US" sz="2000" dirty="0">
              <a:latin typeface="Segoe UI" panose="020B0502040204020203" pitchFamily="34" charset="0"/>
              <a:cs typeface="Segoe UI" panose="020B0502040204020203" pitchFamily="34" charset="0"/>
            </a:endParaRPr>
          </a:p>
          <a:p>
            <a:pPr marL="0" indent="0">
              <a:buNone/>
            </a:pPr>
            <a:r>
              <a:rPr lang="en-US" sz="1700" b="1" dirty="0">
                <a:solidFill>
                  <a:srgbClr val="4472C4"/>
                </a:solidFill>
                <a:latin typeface="Consolas" panose="020B0609020204030204" pitchFamily="49" charset="0"/>
              </a:rPr>
              <a:t>$ </a:t>
            </a:r>
            <a:r>
              <a:rPr lang="en-US" sz="1700" b="1" dirty="0" err="1">
                <a:solidFill>
                  <a:srgbClr val="4472C4"/>
                </a:solidFill>
                <a:latin typeface="Consolas" panose="020B0609020204030204" pitchFamily="49" charset="0"/>
              </a:rPr>
              <a:t>az</a:t>
            </a:r>
            <a:r>
              <a:rPr lang="en-US" sz="1700" b="1" dirty="0">
                <a:solidFill>
                  <a:srgbClr val="4472C4"/>
                </a:solidFill>
                <a:latin typeface="Consolas" panose="020B0609020204030204" pitchFamily="49" charset="0"/>
              </a:rPr>
              <a:t> </a:t>
            </a:r>
            <a:r>
              <a:rPr lang="en-US" sz="1700" b="1" dirty="0" err="1">
                <a:solidFill>
                  <a:srgbClr val="4472C4"/>
                </a:solidFill>
                <a:latin typeface="Consolas" panose="020B0609020204030204" pitchFamily="49" charset="0"/>
              </a:rPr>
              <a:t>aks</a:t>
            </a:r>
            <a:r>
              <a:rPr lang="en-US" sz="1700" b="1" dirty="0">
                <a:solidFill>
                  <a:srgbClr val="4472C4"/>
                </a:solidFill>
                <a:latin typeface="Consolas" panose="020B0609020204030204" pitchFamily="49" charset="0"/>
              </a:rPr>
              <a:t> upgrade </a:t>
            </a:r>
            <a:r>
              <a:rPr lang="en-US" sz="1700" dirty="0">
                <a:latin typeface="Consolas" panose="020B0609020204030204" pitchFamily="49" charset="0"/>
              </a:rPr>
              <a:t>--name </a:t>
            </a:r>
            <a:r>
              <a:rPr lang="en-US" sz="1700" dirty="0" err="1">
                <a:latin typeface="Consolas" panose="020B0609020204030204" pitchFamily="49" charset="0"/>
              </a:rPr>
              <a:t>myAKSCluster</a:t>
            </a:r>
            <a:r>
              <a:rPr lang="en-US" sz="1700" dirty="0">
                <a:latin typeface="Consolas" panose="020B0609020204030204" pitchFamily="49" charset="0"/>
              </a:rPr>
              <a:t> \</a:t>
            </a:r>
            <a:br>
              <a:rPr lang="en-US" sz="1700" dirty="0">
                <a:latin typeface="Consolas" panose="020B0609020204030204" pitchFamily="49" charset="0"/>
              </a:rPr>
            </a:br>
            <a:r>
              <a:rPr lang="en-US" sz="1700" dirty="0">
                <a:latin typeface="Consolas" panose="020B0609020204030204" pitchFamily="49" charset="0"/>
              </a:rPr>
              <a:t>--resource-group </a:t>
            </a:r>
            <a:r>
              <a:rPr lang="en-US" sz="1700" dirty="0" err="1">
                <a:latin typeface="Consolas" panose="020B0609020204030204" pitchFamily="49" charset="0"/>
              </a:rPr>
              <a:t>myResourceGroup</a:t>
            </a:r>
            <a:r>
              <a:rPr lang="en-US" sz="1700" dirty="0">
                <a:latin typeface="Consolas" panose="020B0609020204030204" pitchFamily="49" charset="0"/>
              </a:rPr>
              <a:t> \</a:t>
            </a:r>
            <a:br>
              <a:rPr lang="en-US" sz="1700" dirty="0">
                <a:latin typeface="Consolas" panose="020B0609020204030204" pitchFamily="49" charset="0"/>
              </a:rPr>
            </a:br>
            <a:r>
              <a:rPr lang="en-US" sz="1700" dirty="0">
                <a:latin typeface="Consolas" panose="020B0609020204030204" pitchFamily="49" charset="0"/>
              </a:rPr>
              <a:t>--</a:t>
            </a:r>
            <a:r>
              <a:rPr lang="en-US" sz="1700" dirty="0" err="1">
                <a:latin typeface="Consolas" panose="020B0609020204030204" pitchFamily="49" charset="0"/>
              </a:rPr>
              <a:t>kubernetes</a:t>
            </a:r>
            <a:r>
              <a:rPr lang="en-US" sz="1700" dirty="0">
                <a:latin typeface="Consolas" panose="020B0609020204030204" pitchFamily="49" charset="0"/>
              </a:rPr>
              <a:t>-version </a:t>
            </a:r>
            <a:r>
              <a:rPr lang="en-US" sz="1700" dirty="0" err="1">
                <a:latin typeface="Consolas" panose="020B0609020204030204" pitchFamily="49" charset="0"/>
              </a:rPr>
              <a:t>x.y.z</a:t>
            </a:r>
            <a:endParaRPr lang="en-US" sz="1700" dirty="0">
              <a:latin typeface="Consolas" panose="020B0609020204030204" pitchFamily="49" charset="0"/>
            </a:endParaRPr>
          </a:p>
          <a:p>
            <a:pPr marL="0" indent="0">
              <a:buNone/>
            </a:pPr>
            <a:endParaRPr lang="en-US" sz="1600" dirty="0">
              <a:latin typeface="Consolas" panose="020B0609020204030204" pitchFamily="49" charset="0"/>
            </a:endParaRPr>
          </a:p>
          <a:p>
            <a:pPr marL="0" indent="0">
              <a:buNone/>
            </a:pPr>
            <a:r>
              <a:rPr lang="en-US" sz="1600" dirty="0">
                <a:latin typeface="Consolas" panose="020B0609020204030204" pitchFamily="49" charset="0"/>
              </a:rPr>
              <a:t>	</a:t>
            </a:r>
          </a:p>
          <a:p>
            <a:pPr>
              <a:buSzPct val="125000"/>
            </a:pPr>
            <a:r>
              <a:rPr lang="en-US" sz="2200" b="1" dirty="0">
                <a:latin typeface="Segoe UI" panose="020B0502040204020203" pitchFamily="34" charset="0"/>
                <a:cs typeface="Segoe UI" panose="020B0502040204020203" pitchFamily="34" charset="0"/>
              </a:rPr>
              <a:t>Running benchmarks and tests to validate cluster setup</a:t>
            </a:r>
          </a:p>
          <a:p>
            <a:pPr marL="800100" lvl="2" indent="-342900">
              <a:lnSpc>
                <a:spcPct val="100000"/>
              </a:lnSpc>
              <a:spcBef>
                <a:spcPts val="1200"/>
              </a:spcBef>
              <a:buFont typeface="Courier New" panose="02070309020205020404" pitchFamily="49" charset="0"/>
              <a:buChar char="o"/>
            </a:pPr>
            <a:r>
              <a:rPr lang="en-US" sz="1700" dirty="0" err="1">
                <a:latin typeface="Segoe UI" panose="020B0502040204020203" pitchFamily="34" charset="0"/>
                <a:cs typeface="Segoe UI" panose="020B0502040204020203" pitchFamily="34" charset="0"/>
              </a:rPr>
              <a:t>Kube</a:t>
            </a:r>
            <a:r>
              <a:rPr lang="en-US" sz="1700" dirty="0">
                <a:latin typeface="Segoe UI" panose="020B0502040204020203" pitchFamily="34" charset="0"/>
                <a:cs typeface="Segoe UI" panose="020B0502040204020203" pitchFamily="34" charset="0"/>
              </a:rPr>
              <a:t>-bench / </a:t>
            </a:r>
            <a:r>
              <a:rPr lang="de-DE" sz="1800" dirty="0">
                <a:hlinkClick r:id="rId4"/>
              </a:rPr>
              <a:t>https://github.com/aquasecurity/kube-bench</a:t>
            </a:r>
            <a:endParaRPr lang="en-US" sz="1700" dirty="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dirty="0" err="1">
                <a:latin typeface="Segoe UI" panose="020B0502040204020203" pitchFamily="34" charset="0"/>
                <a:cs typeface="Segoe UI" panose="020B0502040204020203" pitchFamily="34" charset="0"/>
              </a:rPr>
              <a:t>Kube</a:t>
            </a:r>
            <a:r>
              <a:rPr lang="en-US" sz="1700" dirty="0">
                <a:latin typeface="Segoe UI" panose="020B0502040204020203" pitchFamily="34" charset="0"/>
                <a:cs typeface="Segoe UI" panose="020B0502040204020203" pitchFamily="34" charset="0"/>
              </a:rPr>
              <a:t> Hunter (active/passive – so be careful!) / </a:t>
            </a:r>
            <a:r>
              <a:rPr lang="de-DE" sz="1800" dirty="0">
                <a:hlinkClick r:id="rId5"/>
              </a:rPr>
              <a:t>https://github.com/aquasecurity/kube-hunter/</a:t>
            </a:r>
            <a:endParaRPr lang="en-US" sz="1700" dirty="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dirty="0">
                <a:latin typeface="Segoe UI" panose="020B0502040204020203" pitchFamily="34" charset="0"/>
                <a:cs typeface="Segoe UI" panose="020B0502040204020203" pitchFamily="34" charset="0"/>
              </a:rPr>
              <a:t>Others</a:t>
            </a:r>
          </a:p>
          <a:p>
            <a:pPr marL="0" indent="0">
              <a:buNone/>
            </a:pPr>
            <a:endParaRPr lang="en-US" sz="1600" dirty="0">
              <a:latin typeface="Consolas" panose="020B0609020204030204" pitchFamily="49" charset="0"/>
            </a:endParaRPr>
          </a:p>
          <a:p>
            <a:pPr marL="0" indent="0">
              <a:buNone/>
            </a:pPr>
            <a:endParaRPr lang="en-US" sz="1600" dirty="0">
              <a:latin typeface="Consolas" panose="020B0609020204030204" pitchFamily="49" charset="0"/>
            </a:endParaRPr>
          </a:p>
          <a:p>
            <a:pPr marL="0" indent="0">
              <a:buNone/>
            </a:pPr>
            <a:endParaRPr lang="en-US" sz="1600" dirty="0">
              <a:latin typeface="Consolas" panose="020B0609020204030204" pitchFamily="49" charset="0"/>
            </a:endParaRPr>
          </a:p>
        </p:txBody>
      </p:sp>
    </p:spTree>
    <p:extLst>
      <p:ext uri="{BB962C8B-B14F-4D97-AF65-F5344CB8AC3E}">
        <p14:creationId xmlns:p14="http://schemas.microsoft.com/office/powerpoint/2010/main" val="2547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500"/>
                                        <p:tgtEl>
                                          <p:spTgt spid="4">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500"/>
                                        <p:tgtEl>
                                          <p:spTgt spid="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fade">
                                      <p:cBhvr>
                                        <p:cTn id="5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defTabSz="914400"/>
            <a:r>
              <a:rPr lang="en-US" sz="2300" dirty="0">
                <a:solidFill>
                  <a:schemeClr val="tx1">
                    <a:lumMod val="85000"/>
                    <a:lumOff val="15000"/>
                  </a:schemeClr>
                </a:solidFill>
                <a:ea typeface="+mj-ea"/>
                <a:cs typeface="+mj-cs"/>
              </a:rPr>
              <a:t>Who are we dealing with...?</a:t>
            </a:r>
            <a:br>
              <a:rPr lang="en-US" sz="2300" dirty="0">
                <a:solidFill>
                  <a:schemeClr val="tx1">
                    <a:lumMod val="85000"/>
                    <a:lumOff val="15000"/>
                  </a:schemeClr>
                </a:solidFill>
                <a:ea typeface="+mj-ea"/>
                <a:cs typeface="+mj-cs"/>
              </a:rPr>
            </a:br>
            <a:endParaRPr lang="en-US" sz="2300" dirty="0">
              <a:solidFill>
                <a:schemeClr val="tx1">
                  <a:lumMod val="85000"/>
                  <a:lumOff val="15000"/>
                </a:schemeClr>
              </a:solidFill>
              <a:ea typeface="+mj-ea"/>
              <a:cs typeface="+mj-cs"/>
            </a:endParaRPr>
          </a:p>
        </p:txBody>
      </p:sp>
      <p:cxnSp>
        <p:nvCxnSpPr>
          <p:cNvPr id="36" name="Straight Connector 3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06915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dirty="0"/>
              <a:t>Container Level Security – Images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495249" y="1451475"/>
            <a:ext cx="10515600" cy="939591"/>
          </a:xfrm>
        </p:spPr>
        <p:txBody>
          <a:bodyPr>
            <a:normAutofit/>
          </a:bodyPr>
          <a:lstStyle/>
          <a:p>
            <a:r>
              <a:rPr lang="en-US" dirty="0"/>
              <a:t>Scan your images, scan your containers</a:t>
            </a:r>
          </a:p>
          <a:p>
            <a:pPr marL="0" indent="0">
              <a:buNone/>
            </a:pPr>
            <a:endParaRPr lang="en-US" dirty="0"/>
          </a:p>
        </p:txBody>
      </p:sp>
      <p:grpSp>
        <p:nvGrpSpPr>
          <p:cNvPr id="4" name="Group 3">
            <a:extLst>
              <a:ext uri="{FF2B5EF4-FFF2-40B4-BE49-F238E27FC236}">
                <a16:creationId xmlns:a16="http://schemas.microsoft.com/office/drawing/2014/main" id="{F9FAD79D-1979-4569-8BF2-2033A0BE07AC}"/>
              </a:ext>
            </a:extLst>
          </p:cNvPr>
          <p:cNvGrpSpPr/>
          <p:nvPr/>
        </p:nvGrpSpPr>
        <p:grpSpPr>
          <a:xfrm>
            <a:off x="6687301" y="5690781"/>
            <a:ext cx="2560320" cy="1087278"/>
            <a:chOff x="6791804" y="5181319"/>
            <a:chExt cx="2560320" cy="1087278"/>
          </a:xfrm>
        </p:grpSpPr>
        <p:sp>
          <p:nvSpPr>
            <p:cNvPr id="5" name="Rectangle: Rounded Corners 4">
              <a:extLst>
                <a:ext uri="{FF2B5EF4-FFF2-40B4-BE49-F238E27FC236}">
                  <a16:creationId xmlns:a16="http://schemas.microsoft.com/office/drawing/2014/main" id="{572EF52D-F299-4939-B3C1-509883E16431}"/>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2F78CE7B-F21B-42DA-AE14-6D59B64AEB58}"/>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7" name="Group 6">
            <a:extLst>
              <a:ext uri="{FF2B5EF4-FFF2-40B4-BE49-F238E27FC236}">
                <a16:creationId xmlns:a16="http://schemas.microsoft.com/office/drawing/2014/main" id="{DEC8D461-86A4-4E37-A618-8B077763E0DF}"/>
              </a:ext>
            </a:extLst>
          </p:cNvPr>
          <p:cNvGrpSpPr/>
          <p:nvPr/>
        </p:nvGrpSpPr>
        <p:grpSpPr>
          <a:xfrm>
            <a:off x="6687300" y="2652941"/>
            <a:ext cx="3525030" cy="2761238"/>
            <a:chOff x="6791803" y="2143479"/>
            <a:chExt cx="2560320" cy="2761238"/>
          </a:xfrm>
        </p:grpSpPr>
        <p:sp>
          <p:nvSpPr>
            <p:cNvPr id="8" name="Rectangle: Rounded Corners 7">
              <a:extLst>
                <a:ext uri="{FF2B5EF4-FFF2-40B4-BE49-F238E27FC236}">
                  <a16:creationId xmlns:a16="http://schemas.microsoft.com/office/drawing/2014/main" id="{90B35E1F-6456-4A46-9F74-75B3B4DB29AD}"/>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66BE9FC-F138-4D98-9D93-CB353421E784}"/>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0" name="Straight Arrow Connector 9">
            <a:extLst>
              <a:ext uri="{FF2B5EF4-FFF2-40B4-BE49-F238E27FC236}">
                <a16:creationId xmlns:a16="http://schemas.microsoft.com/office/drawing/2014/main" id="{50FD58E8-C2CE-44B6-B535-F8DF7D5FCBD1}"/>
              </a:ext>
            </a:extLst>
          </p:cNvPr>
          <p:cNvCxnSpPr>
            <a:cxnSpLocks/>
            <a:stCxn id="50" idx="3"/>
            <a:endCxn id="55" idx="1"/>
          </p:cNvCxnSpPr>
          <p:nvPr/>
        </p:nvCxnSpPr>
        <p:spPr>
          <a:xfrm flipV="1">
            <a:off x="4363241" y="4134019"/>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713F50-E727-4B25-9F91-69503840D671}"/>
              </a:ext>
            </a:extLst>
          </p:cNvPr>
          <p:cNvCxnSpPr>
            <a:cxnSpLocks/>
            <a:stCxn id="16" idx="2"/>
            <a:endCxn id="50" idx="0"/>
          </p:cNvCxnSpPr>
          <p:nvPr/>
        </p:nvCxnSpPr>
        <p:spPr>
          <a:xfrm>
            <a:off x="3951761" y="3295043"/>
            <a:ext cx="0" cy="427497"/>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4FD990-4DE0-4E0E-BE92-199452826A66}"/>
              </a:ext>
            </a:extLst>
          </p:cNvPr>
          <p:cNvCxnSpPr>
            <a:cxnSpLocks/>
            <a:stCxn id="19" idx="3"/>
            <a:endCxn id="50" idx="1"/>
          </p:cNvCxnSpPr>
          <p:nvPr/>
        </p:nvCxnSpPr>
        <p:spPr>
          <a:xfrm>
            <a:off x="3111888" y="4134020"/>
            <a:ext cx="42839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A13373D5-4E19-4284-AEB9-03887D6AF84F}"/>
              </a:ext>
            </a:extLst>
          </p:cNvPr>
          <p:cNvSpPr txBox="1">
            <a:spLocks/>
          </p:cNvSpPr>
          <p:nvPr/>
        </p:nvSpPr>
        <p:spPr>
          <a:xfrm>
            <a:off x="4064174" y="3354903"/>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4" name="Group 13">
            <a:extLst>
              <a:ext uri="{FF2B5EF4-FFF2-40B4-BE49-F238E27FC236}">
                <a16:creationId xmlns:a16="http://schemas.microsoft.com/office/drawing/2014/main" id="{81FB2939-0173-4C59-8DFE-66206E196420}"/>
              </a:ext>
            </a:extLst>
          </p:cNvPr>
          <p:cNvGrpSpPr/>
          <p:nvPr/>
        </p:nvGrpSpPr>
        <p:grpSpPr>
          <a:xfrm>
            <a:off x="3540281" y="2110062"/>
            <a:ext cx="822960" cy="1184981"/>
            <a:chOff x="3644784" y="1600600"/>
            <a:chExt cx="822960" cy="1184981"/>
          </a:xfrm>
        </p:grpSpPr>
        <p:sp>
          <p:nvSpPr>
            <p:cNvPr id="15" name="CRMArticles_EFF5" title="Icon of two documents stacked together with writing on them">
              <a:extLst>
                <a:ext uri="{FF2B5EF4-FFF2-40B4-BE49-F238E27FC236}">
                  <a16:creationId xmlns:a16="http://schemas.microsoft.com/office/drawing/2014/main" id="{57A205F5-4DA1-4C3D-BB2A-366164BE6D30}"/>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E4AE39A-ADD3-4202-ABF8-058180DCC631}"/>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 name="Title 1">
              <a:extLst>
                <a:ext uri="{FF2B5EF4-FFF2-40B4-BE49-F238E27FC236}">
                  <a16:creationId xmlns:a16="http://schemas.microsoft.com/office/drawing/2014/main" id="{7A4D07BB-AFEE-4DB8-BE3C-AF62644305CE}"/>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18" name="Group 17">
            <a:extLst>
              <a:ext uri="{FF2B5EF4-FFF2-40B4-BE49-F238E27FC236}">
                <a16:creationId xmlns:a16="http://schemas.microsoft.com/office/drawing/2014/main" id="{97E29494-AF89-4015-861D-9BC52B9F1D4F}"/>
              </a:ext>
            </a:extLst>
          </p:cNvPr>
          <p:cNvGrpSpPr/>
          <p:nvPr/>
        </p:nvGrpSpPr>
        <p:grpSpPr>
          <a:xfrm>
            <a:off x="1160609" y="3298183"/>
            <a:ext cx="1951279" cy="1466207"/>
            <a:chOff x="878880" y="2645334"/>
            <a:chExt cx="1951279" cy="1466207"/>
          </a:xfrm>
        </p:grpSpPr>
        <p:sp>
          <p:nvSpPr>
            <p:cNvPr id="19" name="Rectangle: Rounded Corners 18">
              <a:extLst>
                <a:ext uri="{FF2B5EF4-FFF2-40B4-BE49-F238E27FC236}">
                  <a16:creationId xmlns:a16="http://schemas.microsoft.com/office/drawing/2014/main" id="{C38A9D7B-1686-4B20-844B-81B406A18691}"/>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 name="Title 1">
              <a:extLst>
                <a:ext uri="{FF2B5EF4-FFF2-40B4-BE49-F238E27FC236}">
                  <a16:creationId xmlns:a16="http://schemas.microsoft.com/office/drawing/2014/main" id="{1E9AEFE6-ACDE-4E12-8251-4AFB97FF0E3A}"/>
                </a:ext>
              </a:extLst>
            </p:cNvPr>
            <p:cNvSpPr txBox="1">
              <a:spLocks/>
            </p:cNvSpPr>
            <p:nvPr/>
          </p:nvSpPr>
          <p:spPr>
            <a:xfrm>
              <a:off x="878880" y="2645334"/>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Inner loop</a:t>
              </a:r>
            </a:p>
          </p:txBody>
        </p:sp>
        <p:grpSp>
          <p:nvGrpSpPr>
            <p:cNvPr id="21" name="Group 20">
              <a:extLst>
                <a:ext uri="{FF2B5EF4-FFF2-40B4-BE49-F238E27FC236}">
                  <a16:creationId xmlns:a16="http://schemas.microsoft.com/office/drawing/2014/main" id="{A788FF83-0A64-47EC-BC99-F43AC8C1CC2C}"/>
                </a:ext>
              </a:extLst>
            </p:cNvPr>
            <p:cNvGrpSpPr/>
            <p:nvPr/>
          </p:nvGrpSpPr>
          <p:grpSpPr>
            <a:xfrm>
              <a:off x="1037074" y="3065739"/>
              <a:ext cx="1634891" cy="830864"/>
              <a:chOff x="1019964" y="3079649"/>
              <a:chExt cx="1634891" cy="830864"/>
            </a:xfrm>
          </p:grpSpPr>
          <p:grpSp>
            <p:nvGrpSpPr>
              <p:cNvPr id="22" name="Group 21">
                <a:extLst>
                  <a:ext uri="{FF2B5EF4-FFF2-40B4-BE49-F238E27FC236}">
                    <a16:creationId xmlns:a16="http://schemas.microsoft.com/office/drawing/2014/main" id="{FFA7E72A-8D53-4ACC-8428-09529DC4C473}"/>
                  </a:ext>
                </a:extLst>
              </p:cNvPr>
              <p:cNvGrpSpPr/>
              <p:nvPr/>
            </p:nvGrpSpPr>
            <p:grpSpPr>
              <a:xfrm>
                <a:off x="1590949" y="3558085"/>
                <a:ext cx="528081" cy="166688"/>
                <a:chOff x="5304203" y="3756536"/>
                <a:chExt cx="528081" cy="166688"/>
              </a:xfrm>
            </p:grpSpPr>
            <p:cxnSp>
              <p:nvCxnSpPr>
                <p:cNvPr id="43" name="Straight Arrow Connector 42">
                  <a:extLst>
                    <a:ext uri="{FF2B5EF4-FFF2-40B4-BE49-F238E27FC236}">
                      <a16:creationId xmlns:a16="http://schemas.microsoft.com/office/drawing/2014/main" id="{9562D095-8BC7-4AB5-B251-2B59AA204D18}"/>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C738B1-FF9C-4C8B-A164-EA22E97E94C7}"/>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3" name="Title 1">
                <a:extLst>
                  <a:ext uri="{FF2B5EF4-FFF2-40B4-BE49-F238E27FC236}">
                    <a16:creationId xmlns:a16="http://schemas.microsoft.com/office/drawing/2014/main" id="{3E35CFBA-D8EE-4629-8423-DF57921DDD80}"/>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Test</a:t>
                </a:r>
              </a:p>
            </p:txBody>
          </p:sp>
          <p:sp>
            <p:nvSpPr>
              <p:cNvPr id="24" name="Title 1">
                <a:extLst>
                  <a:ext uri="{FF2B5EF4-FFF2-40B4-BE49-F238E27FC236}">
                    <a16:creationId xmlns:a16="http://schemas.microsoft.com/office/drawing/2014/main" id="{C336B50A-DADD-47A5-8E51-8A38B915F417}"/>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Debug</a:t>
                </a:r>
              </a:p>
            </p:txBody>
          </p:sp>
          <p:sp>
            <p:nvSpPr>
              <p:cNvPr id="25" name="Title 1">
                <a:extLst>
                  <a:ext uri="{FF2B5EF4-FFF2-40B4-BE49-F238E27FC236}">
                    <a16:creationId xmlns:a16="http://schemas.microsoft.com/office/drawing/2014/main" id="{F626C994-BA11-43FC-BB13-2083DE3A1BF3}"/>
                  </a:ext>
                </a:extLst>
              </p:cNvPr>
              <p:cNvSpPr txBox="1">
                <a:spLocks/>
              </p:cNvSpPr>
              <p:nvPr/>
            </p:nvSpPr>
            <p:spPr>
              <a:xfrm>
                <a:off x="1019964" y="32027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VSCode</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 name="Title 1">
                <a:extLst>
                  <a:ext uri="{FF2B5EF4-FFF2-40B4-BE49-F238E27FC236}">
                    <a16:creationId xmlns:a16="http://schemas.microsoft.com/office/drawing/2014/main" id="{72DCF3A5-B0F8-4156-83A6-4CF09740202C}"/>
                  </a:ext>
                </a:extLst>
              </p:cNvPr>
              <p:cNvSpPr txBox="1">
                <a:spLocks/>
              </p:cNvSpPr>
              <p:nvPr/>
            </p:nvSpPr>
            <p:spPr>
              <a:xfrm>
                <a:off x="2121266" y="3079649"/>
                <a:ext cx="53358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27" name="Group 26">
                <a:extLst>
                  <a:ext uri="{FF2B5EF4-FFF2-40B4-BE49-F238E27FC236}">
                    <a16:creationId xmlns:a16="http://schemas.microsoft.com/office/drawing/2014/main" id="{00371337-3093-495F-85D1-A92392E1C05C}"/>
                  </a:ext>
                </a:extLst>
              </p:cNvPr>
              <p:cNvGrpSpPr/>
              <p:nvPr/>
            </p:nvGrpSpPr>
            <p:grpSpPr>
              <a:xfrm>
                <a:off x="1054184" y="3372344"/>
                <a:ext cx="533589" cy="533589"/>
                <a:chOff x="1054184" y="3372344"/>
                <a:chExt cx="533589" cy="533589"/>
              </a:xfrm>
            </p:grpSpPr>
            <p:sp>
              <p:nvSpPr>
                <p:cNvPr id="41" name="Rectangle: Rounded Corners 40">
                  <a:extLst>
                    <a:ext uri="{FF2B5EF4-FFF2-40B4-BE49-F238E27FC236}">
                      <a16:creationId xmlns:a16="http://schemas.microsoft.com/office/drawing/2014/main" id="{0A11F8B3-C76B-420F-A0F3-6356FE3362F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2" name="Graphic 41">
                  <a:extLst>
                    <a:ext uri="{FF2B5EF4-FFF2-40B4-BE49-F238E27FC236}">
                      <a16:creationId xmlns:a16="http://schemas.microsoft.com/office/drawing/2014/main" id="{1EAC391B-8D5F-48CF-834A-32EB243B0FC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nvGrpSpPr>
              <p:cNvPr id="28" name="Group 27">
                <a:extLst>
                  <a:ext uri="{FF2B5EF4-FFF2-40B4-BE49-F238E27FC236}">
                    <a16:creationId xmlns:a16="http://schemas.microsoft.com/office/drawing/2014/main" id="{102B62C3-2CC4-4999-871E-B138A8EA3044}"/>
                  </a:ext>
                </a:extLst>
              </p:cNvPr>
              <p:cNvGrpSpPr/>
              <p:nvPr/>
            </p:nvGrpSpPr>
            <p:grpSpPr>
              <a:xfrm>
                <a:off x="2121266" y="3372344"/>
                <a:ext cx="533589" cy="533589"/>
                <a:chOff x="2121266" y="3372344"/>
                <a:chExt cx="533589" cy="533589"/>
              </a:xfrm>
            </p:grpSpPr>
            <p:sp>
              <p:nvSpPr>
                <p:cNvPr id="29" name="Rectangle: Rounded Corners 28">
                  <a:extLst>
                    <a:ext uri="{FF2B5EF4-FFF2-40B4-BE49-F238E27FC236}">
                      <a16:creationId xmlns:a16="http://schemas.microsoft.com/office/drawing/2014/main" id="{65CE1195-2B5E-4E7A-88E1-7A3270AD6E05}"/>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0" name="Group 29">
                  <a:extLst>
                    <a:ext uri="{FF2B5EF4-FFF2-40B4-BE49-F238E27FC236}">
                      <a16:creationId xmlns:a16="http://schemas.microsoft.com/office/drawing/2014/main" id="{CFF53377-2A00-4CDE-9B38-74FAD4336952}"/>
                    </a:ext>
                  </a:extLst>
                </p:cNvPr>
                <p:cNvGrpSpPr/>
                <p:nvPr/>
              </p:nvGrpSpPr>
              <p:grpSpPr>
                <a:xfrm>
                  <a:off x="2210352" y="3471248"/>
                  <a:ext cx="355417" cy="335781"/>
                  <a:chOff x="3172902" y="4132385"/>
                  <a:chExt cx="355417" cy="335781"/>
                </a:xfrm>
              </p:grpSpPr>
              <p:grpSp>
                <p:nvGrpSpPr>
                  <p:cNvPr id="31" name="Group 30">
                    <a:extLst>
                      <a:ext uri="{FF2B5EF4-FFF2-40B4-BE49-F238E27FC236}">
                        <a16:creationId xmlns:a16="http://schemas.microsoft.com/office/drawing/2014/main" id="{8F0A5F8E-7054-48E3-86D5-60EBD0075DF6}"/>
                      </a:ext>
                    </a:extLst>
                  </p:cNvPr>
                  <p:cNvGrpSpPr/>
                  <p:nvPr/>
                </p:nvGrpSpPr>
                <p:grpSpPr>
                  <a:xfrm>
                    <a:off x="3234030" y="4132385"/>
                    <a:ext cx="233160" cy="110531"/>
                    <a:chOff x="3234867" y="4132385"/>
                    <a:chExt cx="233160" cy="110531"/>
                  </a:xfrm>
                </p:grpSpPr>
                <p:sp>
                  <p:nvSpPr>
                    <p:cNvPr id="39" name="Freeform: Shape 38">
                      <a:extLst>
                        <a:ext uri="{FF2B5EF4-FFF2-40B4-BE49-F238E27FC236}">
                          <a16:creationId xmlns:a16="http://schemas.microsoft.com/office/drawing/2014/main" id="{5EA6944F-3870-41F5-A103-0A153D920D5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C509D6E-4D5F-42CF-AF78-9048E2E09BD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F9086F6E-99B7-4537-8D66-829D0C64DDDD}"/>
                      </a:ext>
                    </a:extLst>
                  </p:cNvPr>
                  <p:cNvGrpSpPr/>
                  <p:nvPr/>
                </p:nvGrpSpPr>
                <p:grpSpPr>
                  <a:xfrm>
                    <a:off x="3172902" y="4245010"/>
                    <a:ext cx="355417" cy="110531"/>
                    <a:chOff x="3172902" y="4244590"/>
                    <a:chExt cx="355417" cy="110531"/>
                  </a:xfrm>
                </p:grpSpPr>
                <p:sp>
                  <p:nvSpPr>
                    <p:cNvPr id="36" name="Freeform: Shape 35">
                      <a:extLst>
                        <a:ext uri="{FF2B5EF4-FFF2-40B4-BE49-F238E27FC236}">
                          <a16:creationId xmlns:a16="http://schemas.microsoft.com/office/drawing/2014/main" id="{6326171B-69E4-430B-A182-C60CD0AD150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C0451A2-1972-4F35-BE1C-B8BA15736EE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051EF3D8-5B7E-4925-9FAD-B1997B33DB0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D5A543AD-DCED-4064-A49B-3CD701D9471A}"/>
                      </a:ext>
                    </a:extLst>
                  </p:cNvPr>
                  <p:cNvGrpSpPr/>
                  <p:nvPr/>
                </p:nvGrpSpPr>
                <p:grpSpPr>
                  <a:xfrm>
                    <a:off x="3234030" y="4357635"/>
                    <a:ext cx="233160" cy="110531"/>
                    <a:chOff x="3234867" y="4132385"/>
                    <a:chExt cx="233160" cy="110531"/>
                  </a:xfrm>
                </p:grpSpPr>
                <p:sp>
                  <p:nvSpPr>
                    <p:cNvPr id="34" name="Freeform: Shape 33">
                      <a:extLst>
                        <a:ext uri="{FF2B5EF4-FFF2-40B4-BE49-F238E27FC236}">
                          <a16:creationId xmlns:a16="http://schemas.microsoft.com/office/drawing/2014/main" id="{4F42BCA5-AC7D-43DD-83CF-4B0B36E1F8F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7F419A6E-42E4-4815-95E2-3A4A8F23A61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grpSp>
        <p:nvGrpSpPr>
          <p:cNvPr id="45" name="Group 44">
            <a:extLst>
              <a:ext uri="{FF2B5EF4-FFF2-40B4-BE49-F238E27FC236}">
                <a16:creationId xmlns:a16="http://schemas.microsoft.com/office/drawing/2014/main" id="{8D4CF0AB-8680-4195-B958-C87630077FF0}"/>
              </a:ext>
            </a:extLst>
          </p:cNvPr>
          <p:cNvGrpSpPr/>
          <p:nvPr/>
        </p:nvGrpSpPr>
        <p:grpSpPr>
          <a:xfrm>
            <a:off x="3373253" y="3556389"/>
            <a:ext cx="989988" cy="989111"/>
            <a:chOff x="3477756" y="3046927"/>
            <a:chExt cx="989988" cy="989111"/>
          </a:xfrm>
        </p:grpSpPr>
        <p:grpSp>
          <p:nvGrpSpPr>
            <p:cNvPr id="46" name="Group 45">
              <a:extLst>
                <a:ext uri="{FF2B5EF4-FFF2-40B4-BE49-F238E27FC236}">
                  <a16:creationId xmlns:a16="http://schemas.microsoft.com/office/drawing/2014/main" id="{59A4E802-8FC5-4C84-AA4E-29D6286E443A}"/>
                </a:ext>
              </a:extLst>
            </p:cNvPr>
            <p:cNvGrpSpPr/>
            <p:nvPr/>
          </p:nvGrpSpPr>
          <p:grpSpPr>
            <a:xfrm>
              <a:off x="3644784" y="3213078"/>
              <a:ext cx="822960" cy="822960"/>
              <a:chOff x="3223040" y="3069691"/>
              <a:chExt cx="822960" cy="822960"/>
            </a:xfrm>
          </p:grpSpPr>
          <p:sp>
            <p:nvSpPr>
              <p:cNvPr id="50" name="Rectangle: Rounded Corners 49">
                <a:extLst>
                  <a:ext uri="{FF2B5EF4-FFF2-40B4-BE49-F238E27FC236}">
                    <a16:creationId xmlns:a16="http://schemas.microsoft.com/office/drawing/2014/main" id="{59C5F0D9-67BA-48DA-8142-35DD30972FAB}"/>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1" name="Graphic 50">
                <a:extLst>
                  <a:ext uri="{FF2B5EF4-FFF2-40B4-BE49-F238E27FC236}">
                    <a16:creationId xmlns:a16="http://schemas.microsoft.com/office/drawing/2014/main" id="{367ED80E-68B7-4BE4-BC3C-B393CDFA29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47" name="Group 46">
              <a:extLst>
                <a:ext uri="{FF2B5EF4-FFF2-40B4-BE49-F238E27FC236}">
                  <a16:creationId xmlns:a16="http://schemas.microsoft.com/office/drawing/2014/main" id="{8275E2AC-9E18-4CAF-9564-A57B053BC6B1}"/>
                </a:ext>
              </a:extLst>
            </p:cNvPr>
            <p:cNvGrpSpPr/>
            <p:nvPr/>
          </p:nvGrpSpPr>
          <p:grpSpPr>
            <a:xfrm>
              <a:off x="3477756" y="3046927"/>
              <a:ext cx="329609" cy="329609"/>
              <a:chOff x="5688419" y="3487479"/>
              <a:chExt cx="329609" cy="329609"/>
            </a:xfrm>
          </p:grpSpPr>
          <p:sp>
            <p:nvSpPr>
              <p:cNvPr id="48" name="Oval 47">
                <a:extLst>
                  <a:ext uri="{FF2B5EF4-FFF2-40B4-BE49-F238E27FC236}">
                    <a16:creationId xmlns:a16="http://schemas.microsoft.com/office/drawing/2014/main" id="{11B4B331-7042-4481-9905-4478CD5FF1F5}"/>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0C653C63-1795-4713-9370-B59033900B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2" name="Group 51">
            <a:extLst>
              <a:ext uri="{FF2B5EF4-FFF2-40B4-BE49-F238E27FC236}">
                <a16:creationId xmlns:a16="http://schemas.microsoft.com/office/drawing/2014/main" id="{FDA7DB0B-2238-435C-80B6-FF4E134E2462}"/>
              </a:ext>
            </a:extLst>
          </p:cNvPr>
          <p:cNvGrpSpPr/>
          <p:nvPr/>
        </p:nvGrpSpPr>
        <p:grpSpPr>
          <a:xfrm>
            <a:off x="5115226" y="3213210"/>
            <a:ext cx="1078199" cy="1332289"/>
            <a:chOff x="5219729" y="2703748"/>
            <a:chExt cx="1078199" cy="1332289"/>
          </a:xfrm>
        </p:grpSpPr>
        <p:sp>
          <p:nvSpPr>
            <p:cNvPr id="53" name="Title 1">
              <a:extLst>
                <a:ext uri="{FF2B5EF4-FFF2-40B4-BE49-F238E27FC236}">
                  <a16:creationId xmlns:a16="http://schemas.microsoft.com/office/drawing/2014/main" id="{B4FE38A2-48C9-4E8E-AB3C-AA9A4B7C5405}"/>
                </a:ext>
              </a:extLst>
            </p:cNvPr>
            <p:cNvSpPr txBox="1">
              <a:spLocks/>
            </p:cNvSpPr>
            <p:nvPr/>
          </p:nvSpPr>
          <p:spPr>
            <a:xfrm>
              <a:off x="5617598"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54" name="Group 53">
              <a:extLst>
                <a:ext uri="{FF2B5EF4-FFF2-40B4-BE49-F238E27FC236}">
                  <a16:creationId xmlns:a16="http://schemas.microsoft.com/office/drawing/2014/main" id="{38448FCB-7886-41E1-8719-7FBD944AB379}"/>
                </a:ext>
              </a:extLst>
            </p:cNvPr>
            <p:cNvGrpSpPr/>
            <p:nvPr/>
          </p:nvGrpSpPr>
          <p:grpSpPr>
            <a:xfrm>
              <a:off x="5219729" y="3213077"/>
              <a:ext cx="822960" cy="822960"/>
              <a:chOff x="5824800" y="1539202"/>
              <a:chExt cx="822960" cy="822960"/>
            </a:xfrm>
          </p:grpSpPr>
          <p:sp>
            <p:nvSpPr>
              <p:cNvPr id="55" name="Rectangle: Rounded Corners 54">
                <a:extLst>
                  <a:ext uri="{FF2B5EF4-FFF2-40B4-BE49-F238E27FC236}">
                    <a16:creationId xmlns:a16="http://schemas.microsoft.com/office/drawing/2014/main" id="{97030A2C-76E9-45C4-89AE-EBD0D232A93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096832EB-39B3-4AF7-8BC9-EF80A3E4FA6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0334" y="1644736"/>
                <a:ext cx="611893" cy="611893"/>
              </a:xfrm>
              <a:prstGeom prst="rect">
                <a:avLst/>
              </a:prstGeom>
            </p:spPr>
          </p:pic>
        </p:grpSp>
      </p:grpSp>
      <p:cxnSp>
        <p:nvCxnSpPr>
          <p:cNvPr id="57" name="Straight Arrow Connector 56">
            <a:extLst>
              <a:ext uri="{FF2B5EF4-FFF2-40B4-BE49-F238E27FC236}">
                <a16:creationId xmlns:a16="http://schemas.microsoft.com/office/drawing/2014/main" id="{26588BE9-CF0E-4859-9D25-F0DBD04E0425}"/>
              </a:ext>
            </a:extLst>
          </p:cNvPr>
          <p:cNvCxnSpPr>
            <a:cxnSpLocks/>
            <a:stCxn id="111" idx="0"/>
            <a:endCxn id="55" idx="2"/>
          </p:cNvCxnSpPr>
          <p:nvPr/>
        </p:nvCxnSpPr>
        <p:spPr>
          <a:xfrm flipV="1">
            <a:off x="5526706" y="4545499"/>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8BCE28F-0D10-4D2E-A7E9-934F6E5D481B}"/>
              </a:ext>
            </a:extLst>
          </p:cNvPr>
          <p:cNvSpPr txBox="1">
            <a:spLocks/>
          </p:cNvSpPr>
          <p:nvPr/>
        </p:nvSpPr>
        <p:spPr>
          <a:xfrm>
            <a:off x="4525097" y="5151673"/>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DevOps Project</a:t>
            </a:r>
          </a:p>
        </p:txBody>
      </p:sp>
      <p:sp>
        <p:nvSpPr>
          <p:cNvPr id="59" name="Title 1">
            <a:extLst>
              <a:ext uri="{FF2B5EF4-FFF2-40B4-BE49-F238E27FC236}">
                <a16:creationId xmlns:a16="http://schemas.microsoft.com/office/drawing/2014/main" id="{0A342F06-2009-4485-B48E-2FF0CB657452}"/>
              </a:ext>
            </a:extLst>
          </p:cNvPr>
          <p:cNvSpPr txBox="1">
            <a:spLocks/>
          </p:cNvSpPr>
          <p:nvPr/>
        </p:nvSpPr>
        <p:spPr>
          <a:xfrm>
            <a:off x="5176626" y="4761472"/>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a:ea typeface="+mn-ea"/>
                <a:cs typeface="Segoe UI Semibold" panose="020B0702040204020203" pitchFamily="34" charset="0"/>
              </a:rPr>
              <a:t>Auto-build</a:t>
            </a:r>
          </a:p>
        </p:txBody>
      </p:sp>
      <p:cxnSp>
        <p:nvCxnSpPr>
          <p:cNvPr id="60" name="Straight Arrow Connector 59">
            <a:extLst>
              <a:ext uri="{FF2B5EF4-FFF2-40B4-BE49-F238E27FC236}">
                <a16:creationId xmlns:a16="http://schemas.microsoft.com/office/drawing/2014/main" id="{FB2E1368-AB6C-4555-A9EC-15405D14B375}"/>
              </a:ext>
            </a:extLst>
          </p:cNvPr>
          <p:cNvCxnSpPr>
            <a:cxnSpLocks/>
            <a:stCxn id="55" idx="3"/>
            <a:endCxn id="8" idx="1"/>
          </p:cNvCxnSpPr>
          <p:nvPr/>
        </p:nvCxnSpPr>
        <p:spPr>
          <a:xfrm>
            <a:off x="5938186" y="4134019"/>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6713D0E-B7D0-431D-8C99-FA606A57C386}"/>
              </a:ext>
            </a:extLst>
          </p:cNvPr>
          <p:cNvGrpSpPr/>
          <p:nvPr/>
        </p:nvGrpSpPr>
        <p:grpSpPr>
          <a:xfrm>
            <a:off x="6836753" y="4325609"/>
            <a:ext cx="2261415" cy="797114"/>
            <a:chOff x="6941256" y="3816147"/>
            <a:chExt cx="2261415" cy="797114"/>
          </a:xfrm>
        </p:grpSpPr>
        <p:sp>
          <p:nvSpPr>
            <p:cNvPr id="62" name="Rectangle: Rounded Corners 61">
              <a:extLst>
                <a:ext uri="{FF2B5EF4-FFF2-40B4-BE49-F238E27FC236}">
                  <a16:creationId xmlns:a16="http://schemas.microsoft.com/office/drawing/2014/main" id="{A72690D5-022B-4D8E-B2C7-A4B5930C016B}"/>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itle 1">
              <a:extLst>
                <a:ext uri="{FF2B5EF4-FFF2-40B4-BE49-F238E27FC236}">
                  <a16:creationId xmlns:a16="http://schemas.microsoft.com/office/drawing/2014/main" id="{808E73BA-8F6F-4D9B-B8CD-FFFB410AF3A1}"/>
                </a:ext>
              </a:extLst>
            </p:cNvPr>
            <p:cNvSpPr txBox="1">
              <a:spLocks/>
            </p:cNvSpPr>
            <p:nvPr/>
          </p:nvSpPr>
          <p:spPr>
            <a:xfrm>
              <a:off x="6941256" y="381614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Business tier</a:t>
              </a:r>
            </a:p>
          </p:txBody>
        </p:sp>
      </p:grpSp>
      <p:grpSp>
        <p:nvGrpSpPr>
          <p:cNvPr id="64" name="Group 63">
            <a:extLst>
              <a:ext uri="{FF2B5EF4-FFF2-40B4-BE49-F238E27FC236}">
                <a16:creationId xmlns:a16="http://schemas.microsoft.com/office/drawing/2014/main" id="{C85DCADC-4011-479B-B746-E5A769E2E010}"/>
              </a:ext>
            </a:extLst>
          </p:cNvPr>
          <p:cNvGrpSpPr/>
          <p:nvPr/>
        </p:nvGrpSpPr>
        <p:grpSpPr>
          <a:xfrm>
            <a:off x="6972606" y="4611004"/>
            <a:ext cx="401289" cy="401289"/>
            <a:chOff x="7077109" y="4101542"/>
            <a:chExt cx="401289" cy="401289"/>
          </a:xfrm>
        </p:grpSpPr>
        <p:sp>
          <p:nvSpPr>
            <p:cNvPr id="65" name="Rectangle: Rounded Corners 64">
              <a:extLst>
                <a:ext uri="{FF2B5EF4-FFF2-40B4-BE49-F238E27FC236}">
                  <a16:creationId xmlns:a16="http://schemas.microsoft.com/office/drawing/2014/main" id="{2A0167D2-EA54-4F1A-9285-5F4734509FA0}"/>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6" name="Graphic 65">
              <a:extLst>
                <a:ext uri="{FF2B5EF4-FFF2-40B4-BE49-F238E27FC236}">
                  <a16:creationId xmlns:a16="http://schemas.microsoft.com/office/drawing/2014/main" id="{E5759FF9-C58C-47E9-91D1-6E777CB4440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60189" y="4184622"/>
              <a:ext cx="235129" cy="235129"/>
            </a:xfrm>
            <a:prstGeom prst="rect">
              <a:avLst/>
            </a:prstGeom>
          </p:spPr>
        </p:pic>
      </p:grpSp>
      <p:grpSp>
        <p:nvGrpSpPr>
          <p:cNvPr id="67" name="Group 66">
            <a:extLst>
              <a:ext uri="{FF2B5EF4-FFF2-40B4-BE49-F238E27FC236}">
                <a16:creationId xmlns:a16="http://schemas.microsoft.com/office/drawing/2014/main" id="{27110B42-773C-4519-BA47-851D7F8CB8C1}"/>
              </a:ext>
            </a:extLst>
          </p:cNvPr>
          <p:cNvGrpSpPr/>
          <p:nvPr/>
        </p:nvGrpSpPr>
        <p:grpSpPr>
          <a:xfrm>
            <a:off x="7502079" y="4611004"/>
            <a:ext cx="401289" cy="401289"/>
            <a:chOff x="7606582" y="4101542"/>
            <a:chExt cx="401289" cy="401289"/>
          </a:xfrm>
        </p:grpSpPr>
        <p:sp>
          <p:nvSpPr>
            <p:cNvPr id="68" name="Rectangle: Rounded Corners 67">
              <a:extLst>
                <a:ext uri="{FF2B5EF4-FFF2-40B4-BE49-F238E27FC236}">
                  <a16:creationId xmlns:a16="http://schemas.microsoft.com/office/drawing/2014/main" id="{EA853771-6E04-4CEC-9059-28E258A117BD}"/>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9" name="Graphic 68">
              <a:extLst>
                <a:ext uri="{FF2B5EF4-FFF2-40B4-BE49-F238E27FC236}">
                  <a16:creationId xmlns:a16="http://schemas.microsoft.com/office/drawing/2014/main" id="{9CDC6F29-67CA-407F-8472-EC743428609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89662" y="4184622"/>
              <a:ext cx="235129" cy="235129"/>
            </a:xfrm>
            <a:prstGeom prst="rect">
              <a:avLst/>
            </a:prstGeom>
          </p:spPr>
        </p:pic>
      </p:grpSp>
      <p:grpSp>
        <p:nvGrpSpPr>
          <p:cNvPr id="70" name="Group 69">
            <a:extLst>
              <a:ext uri="{FF2B5EF4-FFF2-40B4-BE49-F238E27FC236}">
                <a16:creationId xmlns:a16="http://schemas.microsoft.com/office/drawing/2014/main" id="{C8FED2EA-C8B2-48C3-A086-01C3E6ACBF50}"/>
              </a:ext>
            </a:extLst>
          </p:cNvPr>
          <p:cNvGrpSpPr/>
          <p:nvPr/>
        </p:nvGrpSpPr>
        <p:grpSpPr>
          <a:xfrm>
            <a:off x="8031552" y="4611004"/>
            <a:ext cx="401289" cy="401289"/>
            <a:chOff x="8136055" y="4101542"/>
            <a:chExt cx="401289" cy="401289"/>
          </a:xfrm>
        </p:grpSpPr>
        <p:sp>
          <p:nvSpPr>
            <p:cNvPr id="71" name="Rectangle: Rounded Corners 70">
              <a:extLst>
                <a:ext uri="{FF2B5EF4-FFF2-40B4-BE49-F238E27FC236}">
                  <a16:creationId xmlns:a16="http://schemas.microsoft.com/office/drawing/2014/main" id="{F7D321C8-ADF1-4309-A1A3-3750CD4DD3A4}"/>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2" name="Graphic 71">
              <a:extLst>
                <a:ext uri="{FF2B5EF4-FFF2-40B4-BE49-F238E27FC236}">
                  <a16:creationId xmlns:a16="http://schemas.microsoft.com/office/drawing/2014/main" id="{4384545D-B1B0-48E3-882D-E8F768863E2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19135" y="4184622"/>
              <a:ext cx="235129" cy="235129"/>
            </a:xfrm>
            <a:prstGeom prst="rect">
              <a:avLst/>
            </a:prstGeom>
          </p:spPr>
        </p:pic>
      </p:grpSp>
      <p:grpSp>
        <p:nvGrpSpPr>
          <p:cNvPr id="73" name="Group 72">
            <a:extLst>
              <a:ext uri="{FF2B5EF4-FFF2-40B4-BE49-F238E27FC236}">
                <a16:creationId xmlns:a16="http://schemas.microsoft.com/office/drawing/2014/main" id="{D9CFDCF7-FAE7-4E16-9E56-6AB2FDAC6218}"/>
              </a:ext>
            </a:extLst>
          </p:cNvPr>
          <p:cNvGrpSpPr/>
          <p:nvPr/>
        </p:nvGrpSpPr>
        <p:grpSpPr>
          <a:xfrm>
            <a:off x="8561025" y="4611004"/>
            <a:ext cx="401289" cy="401289"/>
            <a:chOff x="8665528" y="4101542"/>
            <a:chExt cx="401289" cy="401289"/>
          </a:xfrm>
        </p:grpSpPr>
        <p:sp>
          <p:nvSpPr>
            <p:cNvPr id="74" name="Rectangle: Rounded Corners 73">
              <a:extLst>
                <a:ext uri="{FF2B5EF4-FFF2-40B4-BE49-F238E27FC236}">
                  <a16:creationId xmlns:a16="http://schemas.microsoft.com/office/drawing/2014/main" id="{A6178E18-3650-401C-A1DD-2D539B9EDB44}"/>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5" name="Graphic 74">
              <a:extLst>
                <a:ext uri="{FF2B5EF4-FFF2-40B4-BE49-F238E27FC236}">
                  <a16:creationId xmlns:a16="http://schemas.microsoft.com/office/drawing/2014/main" id="{D55FB88F-3A21-4130-A7FF-842FC0DF320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48608" y="4184622"/>
              <a:ext cx="235129" cy="235129"/>
            </a:xfrm>
            <a:prstGeom prst="rect">
              <a:avLst/>
            </a:prstGeom>
          </p:spPr>
        </p:pic>
      </p:grpSp>
      <p:cxnSp>
        <p:nvCxnSpPr>
          <p:cNvPr id="76" name="Straight Arrow Connector 75">
            <a:extLst>
              <a:ext uri="{FF2B5EF4-FFF2-40B4-BE49-F238E27FC236}">
                <a16:creationId xmlns:a16="http://schemas.microsoft.com/office/drawing/2014/main" id="{FDF47219-1C30-4B4B-9681-CC42DE1FD9ED}"/>
              </a:ext>
            </a:extLst>
          </p:cNvPr>
          <p:cNvCxnSpPr>
            <a:cxnSpLocks/>
          </p:cNvCxnSpPr>
          <p:nvPr/>
        </p:nvCxnSpPr>
        <p:spPr>
          <a:xfrm>
            <a:off x="7967461"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074258-9460-4A50-9A58-6D5DAF657225}"/>
              </a:ext>
            </a:extLst>
          </p:cNvPr>
          <p:cNvCxnSpPr>
            <a:cxnSpLocks/>
          </p:cNvCxnSpPr>
          <p:nvPr/>
        </p:nvCxnSpPr>
        <p:spPr>
          <a:xfrm>
            <a:off x="8496933"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40038A2-C7C1-4E25-BF9D-1E37BC59ECDB}"/>
              </a:ext>
            </a:extLst>
          </p:cNvPr>
          <p:cNvGrpSpPr/>
          <p:nvPr/>
        </p:nvGrpSpPr>
        <p:grpSpPr>
          <a:xfrm>
            <a:off x="6836753" y="3013713"/>
            <a:ext cx="2261415" cy="797114"/>
            <a:chOff x="6941256" y="2504251"/>
            <a:chExt cx="2261415" cy="797114"/>
          </a:xfrm>
        </p:grpSpPr>
        <p:sp>
          <p:nvSpPr>
            <p:cNvPr id="79" name="Rectangle: Rounded Corners 78">
              <a:extLst>
                <a:ext uri="{FF2B5EF4-FFF2-40B4-BE49-F238E27FC236}">
                  <a16:creationId xmlns:a16="http://schemas.microsoft.com/office/drawing/2014/main" id="{1E110AE3-437A-4523-862B-3D9A05A8C2C4}"/>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88294475-8F98-4A41-8BFB-98F2297691D7}"/>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tier</a:t>
              </a:r>
            </a:p>
          </p:txBody>
        </p:sp>
      </p:grpSp>
      <p:grpSp>
        <p:nvGrpSpPr>
          <p:cNvPr id="81" name="Group 80">
            <a:extLst>
              <a:ext uri="{FF2B5EF4-FFF2-40B4-BE49-F238E27FC236}">
                <a16:creationId xmlns:a16="http://schemas.microsoft.com/office/drawing/2014/main" id="{551D0063-6597-47BF-A6E2-B928A9856277}"/>
              </a:ext>
            </a:extLst>
          </p:cNvPr>
          <p:cNvGrpSpPr/>
          <p:nvPr/>
        </p:nvGrpSpPr>
        <p:grpSpPr>
          <a:xfrm>
            <a:off x="6972606" y="3299108"/>
            <a:ext cx="401289" cy="401289"/>
            <a:chOff x="7077109" y="2789646"/>
            <a:chExt cx="401289" cy="401289"/>
          </a:xfrm>
        </p:grpSpPr>
        <p:sp>
          <p:nvSpPr>
            <p:cNvPr id="82" name="Rectangle: Rounded Corners 81">
              <a:extLst>
                <a:ext uri="{FF2B5EF4-FFF2-40B4-BE49-F238E27FC236}">
                  <a16:creationId xmlns:a16="http://schemas.microsoft.com/office/drawing/2014/main" id="{7E9726C0-1164-481E-99A3-B42F23580DC0}"/>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3" name="Graphic 82">
              <a:extLst>
                <a:ext uri="{FF2B5EF4-FFF2-40B4-BE49-F238E27FC236}">
                  <a16:creationId xmlns:a16="http://schemas.microsoft.com/office/drawing/2014/main" id="{CF642BC6-B046-4A59-99B8-1A373712ED2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5415" y="2867952"/>
              <a:ext cx="244676" cy="244676"/>
            </a:xfrm>
            <a:prstGeom prst="rect">
              <a:avLst/>
            </a:prstGeom>
          </p:spPr>
        </p:pic>
      </p:grpSp>
      <p:grpSp>
        <p:nvGrpSpPr>
          <p:cNvPr id="84" name="Group 83">
            <a:extLst>
              <a:ext uri="{FF2B5EF4-FFF2-40B4-BE49-F238E27FC236}">
                <a16:creationId xmlns:a16="http://schemas.microsoft.com/office/drawing/2014/main" id="{4105FE60-5627-48AF-9B73-45FC5BD1CC74}"/>
              </a:ext>
            </a:extLst>
          </p:cNvPr>
          <p:cNvGrpSpPr/>
          <p:nvPr/>
        </p:nvGrpSpPr>
        <p:grpSpPr>
          <a:xfrm>
            <a:off x="7502079" y="3299108"/>
            <a:ext cx="401289" cy="401289"/>
            <a:chOff x="7606582" y="2789646"/>
            <a:chExt cx="401289" cy="401289"/>
          </a:xfrm>
        </p:grpSpPr>
        <p:sp>
          <p:nvSpPr>
            <p:cNvPr id="85" name="Rectangle: Rounded Corners 84">
              <a:extLst>
                <a:ext uri="{FF2B5EF4-FFF2-40B4-BE49-F238E27FC236}">
                  <a16:creationId xmlns:a16="http://schemas.microsoft.com/office/drawing/2014/main" id="{D63E1549-E280-45F6-8BCC-1CB54C14368D}"/>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6" name="Graphic 85">
              <a:extLst>
                <a:ext uri="{FF2B5EF4-FFF2-40B4-BE49-F238E27FC236}">
                  <a16:creationId xmlns:a16="http://schemas.microsoft.com/office/drawing/2014/main" id="{94BE150D-D53C-4AEE-A425-519C25CCE99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84888" y="2867952"/>
              <a:ext cx="244676" cy="244676"/>
            </a:xfrm>
            <a:prstGeom prst="rect">
              <a:avLst/>
            </a:prstGeom>
          </p:spPr>
        </p:pic>
      </p:grpSp>
      <p:grpSp>
        <p:nvGrpSpPr>
          <p:cNvPr id="87" name="Group 86">
            <a:extLst>
              <a:ext uri="{FF2B5EF4-FFF2-40B4-BE49-F238E27FC236}">
                <a16:creationId xmlns:a16="http://schemas.microsoft.com/office/drawing/2014/main" id="{DE5E5F2D-F1D8-4CA8-9309-C76EEA291471}"/>
              </a:ext>
            </a:extLst>
          </p:cNvPr>
          <p:cNvGrpSpPr/>
          <p:nvPr/>
        </p:nvGrpSpPr>
        <p:grpSpPr>
          <a:xfrm>
            <a:off x="8031552" y="3299108"/>
            <a:ext cx="401289" cy="401289"/>
            <a:chOff x="8136055" y="2789646"/>
            <a:chExt cx="401289" cy="401289"/>
          </a:xfrm>
        </p:grpSpPr>
        <p:sp>
          <p:nvSpPr>
            <p:cNvPr id="88" name="Rectangle: Rounded Corners 87">
              <a:extLst>
                <a:ext uri="{FF2B5EF4-FFF2-40B4-BE49-F238E27FC236}">
                  <a16:creationId xmlns:a16="http://schemas.microsoft.com/office/drawing/2014/main" id="{DDA15987-E3B6-473C-AB3A-ACA3CB086B39}"/>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9" name="Graphic 88">
              <a:extLst>
                <a:ext uri="{FF2B5EF4-FFF2-40B4-BE49-F238E27FC236}">
                  <a16:creationId xmlns:a16="http://schemas.microsoft.com/office/drawing/2014/main" id="{187897E5-6EE2-4183-9A34-DDB70BD2B2E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cxnSp>
        <p:nvCxnSpPr>
          <p:cNvPr id="90" name="Straight Arrow Connector 89">
            <a:extLst>
              <a:ext uri="{FF2B5EF4-FFF2-40B4-BE49-F238E27FC236}">
                <a16:creationId xmlns:a16="http://schemas.microsoft.com/office/drawing/2014/main" id="{E87BB91F-5D19-431A-8BE0-D87F77EB9293}"/>
              </a:ext>
            </a:extLst>
          </p:cNvPr>
          <p:cNvCxnSpPr>
            <a:cxnSpLocks/>
          </p:cNvCxnSpPr>
          <p:nvPr/>
        </p:nvCxnSpPr>
        <p:spPr>
          <a:xfrm>
            <a:off x="7967460"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C99424B-3B11-4232-8469-65AF08F72F23}"/>
              </a:ext>
            </a:extLst>
          </p:cNvPr>
          <p:cNvCxnSpPr>
            <a:cxnSpLocks/>
          </p:cNvCxnSpPr>
          <p:nvPr/>
        </p:nvCxnSpPr>
        <p:spPr>
          <a:xfrm>
            <a:off x="8496933"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16E01BE6-5881-4066-BE6D-2BA2AF5456DC}"/>
              </a:ext>
            </a:extLst>
          </p:cNvPr>
          <p:cNvGrpSpPr/>
          <p:nvPr/>
        </p:nvGrpSpPr>
        <p:grpSpPr>
          <a:xfrm>
            <a:off x="6875167" y="6067781"/>
            <a:ext cx="533589" cy="533589"/>
            <a:chOff x="9572166" y="4425234"/>
            <a:chExt cx="533589" cy="533589"/>
          </a:xfrm>
        </p:grpSpPr>
        <p:sp>
          <p:nvSpPr>
            <p:cNvPr id="93" name="Rectangle: Rounded Corners 92">
              <a:extLst>
                <a:ext uri="{FF2B5EF4-FFF2-40B4-BE49-F238E27FC236}">
                  <a16:creationId xmlns:a16="http://schemas.microsoft.com/office/drawing/2014/main" id="{C131216F-D8E6-4F05-ACB8-53A550F1B298}"/>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Database_EFC7" title="Icon of a cylinder">
              <a:extLst>
                <a:ext uri="{FF2B5EF4-FFF2-40B4-BE49-F238E27FC236}">
                  <a16:creationId xmlns:a16="http://schemas.microsoft.com/office/drawing/2014/main" id="{C683006D-A943-4590-B07F-F2BDEB293FF4}"/>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FF587BA7-C582-4CC3-8F5E-AE9C373037F9}"/>
              </a:ext>
            </a:extLst>
          </p:cNvPr>
          <p:cNvGrpSpPr/>
          <p:nvPr/>
        </p:nvGrpSpPr>
        <p:grpSpPr>
          <a:xfrm>
            <a:off x="7700667" y="6067781"/>
            <a:ext cx="533589" cy="533589"/>
            <a:chOff x="9572166" y="4425234"/>
            <a:chExt cx="533589" cy="533589"/>
          </a:xfrm>
        </p:grpSpPr>
        <p:sp>
          <p:nvSpPr>
            <p:cNvPr id="96" name="Rectangle: Rounded Corners 95">
              <a:extLst>
                <a:ext uri="{FF2B5EF4-FFF2-40B4-BE49-F238E27FC236}">
                  <a16:creationId xmlns:a16="http://schemas.microsoft.com/office/drawing/2014/main" id="{AD346386-6E35-4C68-AAD3-6B90BC32F242}"/>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Database_EFC7" title="Icon of a cylinder">
              <a:extLst>
                <a:ext uri="{FF2B5EF4-FFF2-40B4-BE49-F238E27FC236}">
                  <a16:creationId xmlns:a16="http://schemas.microsoft.com/office/drawing/2014/main" id="{C40BA5B3-95CA-47CD-A166-CEBDF3D6484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8" name="Straight Arrow Connector 97">
            <a:extLst>
              <a:ext uri="{FF2B5EF4-FFF2-40B4-BE49-F238E27FC236}">
                <a16:creationId xmlns:a16="http://schemas.microsoft.com/office/drawing/2014/main" id="{706F42F6-DE4D-4377-9467-4FED5A4F157D}"/>
              </a:ext>
            </a:extLst>
          </p:cNvPr>
          <p:cNvCxnSpPr>
            <a:cxnSpLocks/>
            <a:stCxn id="102" idx="1"/>
          </p:cNvCxnSpPr>
          <p:nvPr/>
        </p:nvCxnSpPr>
        <p:spPr>
          <a:xfrm flipH="1">
            <a:off x="10214233" y="4134019"/>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ADEEB0C1-624C-4640-9B9C-A318AB1EA9B3}"/>
              </a:ext>
            </a:extLst>
          </p:cNvPr>
          <p:cNvGrpSpPr/>
          <p:nvPr/>
        </p:nvGrpSpPr>
        <p:grpSpPr>
          <a:xfrm>
            <a:off x="10966038" y="3367098"/>
            <a:ext cx="822960" cy="1178401"/>
            <a:chOff x="10103928" y="2857636"/>
            <a:chExt cx="822960" cy="1178401"/>
          </a:xfrm>
        </p:grpSpPr>
        <p:grpSp>
          <p:nvGrpSpPr>
            <p:cNvPr id="100" name="Group 99">
              <a:extLst>
                <a:ext uri="{FF2B5EF4-FFF2-40B4-BE49-F238E27FC236}">
                  <a16:creationId xmlns:a16="http://schemas.microsoft.com/office/drawing/2014/main" id="{96D535DD-6E51-49D3-BCCC-33D233DC25CF}"/>
                </a:ext>
              </a:extLst>
            </p:cNvPr>
            <p:cNvGrpSpPr/>
            <p:nvPr/>
          </p:nvGrpSpPr>
          <p:grpSpPr>
            <a:xfrm>
              <a:off x="10103928" y="3213077"/>
              <a:ext cx="822960" cy="822960"/>
              <a:chOff x="9992901" y="2243255"/>
              <a:chExt cx="822960" cy="822960"/>
            </a:xfrm>
          </p:grpSpPr>
          <p:sp>
            <p:nvSpPr>
              <p:cNvPr id="102" name="Rectangle: Rounded Corners 101">
                <a:extLst>
                  <a:ext uri="{FF2B5EF4-FFF2-40B4-BE49-F238E27FC236}">
                    <a16:creationId xmlns:a16="http://schemas.microsoft.com/office/drawing/2014/main" id="{73C8B966-89BD-4CA6-BDFA-8A5A50063E39}"/>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3" name="Graphic 102">
                <a:extLst>
                  <a:ext uri="{FF2B5EF4-FFF2-40B4-BE49-F238E27FC236}">
                    <a16:creationId xmlns:a16="http://schemas.microsoft.com/office/drawing/2014/main" id="{1E46FA96-CBD8-4B02-92CB-25D24B992D4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66256" y="2416610"/>
                <a:ext cx="476250" cy="476250"/>
              </a:xfrm>
              <a:prstGeom prst="rect">
                <a:avLst/>
              </a:prstGeom>
            </p:spPr>
          </p:pic>
        </p:grpSp>
        <p:sp>
          <p:nvSpPr>
            <p:cNvPr id="101" name="Title 1">
              <a:extLst>
                <a:ext uri="{FF2B5EF4-FFF2-40B4-BE49-F238E27FC236}">
                  <a16:creationId xmlns:a16="http://schemas.microsoft.com/office/drawing/2014/main" id="{C4B5F997-D137-436D-BB9B-3A8A62CC5D9F}"/>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104" name="Oval 103">
            <a:extLst>
              <a:ext uri="{FF2B5EF4-FFF2-40B4-BE49-F238E27FC236}">
                <a16:creationId xmlns:a16="http://schemas.microsoft.com/office/drawing/2014/main" id="{41895636-A825-48AF-A093-7BE797942BE5}"/>
              </a:ext>
            </a:extLst>
          </p:cNvPr>
          <p:cNvSpPr/>
          <p:nvPr/>
        </p:nvSpPr>
        <p:spPr bwMode="auto">
          <a:xfrm>
            <a:off x="2098623" y="2846987"/>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5" name="Straight Arrow Connector 104">
            <a:extLst>
              <a:ext uri="{FF2B5EF4-FFF2-40B4-BE49-F238E27FC236}">
                <a16:creationId xmlns:a16="http://schemas.microsoft.com/office/drawing/2014/main" id="{8C5E9282-7C7A-4243-9CF3-AECC47E22DFA}"/>
              </a:ext>
            </a:extLst>
          </p:cNvPr>
          <p:cNvCxnSpPr>
            <a:cxnSpLocks/>
            <a:stCxn id="104" idx="4"/>
            <a:endCxn id="19" idx="0"/>
          </p:cNvCxnSpPr>
          <p:nvPr/>
        </p:nvCxnSpPr>
        <p:spPr>
          <a:xfrm>
            <a:off x="2135199" y="2920139"/>
            <a:ext cx="1050" cy="58351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B15B3BE-6DDB-45CA-9F61-4802EE9763AA}"/>
              </a:ext>
            </a:extLst>
          </p:cNvPr>
          <p:cNvCxnSpPr>
            <a:cxnSpLocks/>
            <a:stCxn id="16" idx="1"/>
            <a:endCxn id="104" idx="6"/>
          </p:cNvCxnSpPr>
          <p:nvPr/>
        </p:nvCxnSpPr>
        <p:spPr>
          <a:xfrm flipH="1">
            <a:off x="2171775" y="2883563"/>
            <a:ext cx="1368506"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A9C0C698-13C9-4618-8DC5-43E72959063B}"/>
              </a:ext>
            </a:extLst>
          </p:cNvPr>
          <p:cNvSpPr/>
          <p:nvPr/>
        </p:nvSpPr>
        <p:spPr bwMode="auto">
          <a:xfrm>
            <a:off x="3906732" y="5918623"/>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Arrow Connector 107">
            <a:extLst>
              <a:ext uri="{FF2B5EF4-FFF2-40B4-BE49-F238E27FC236}">
                <a16:creationId xmlns:a16="http://schemas.microsoft.com/office/drawing/2014/main" id="{6BD13DFF-0841-47BB-80BE-362102DF32FE}"/>
              </a:ext>
            </a:extLst>
          </p:cNvPr>
          <p:cNvCxnSpPr>
            <a:cxnSpLocks/>
            <a:stCxn id="50" idx="2"/>
            <a:endCxn id="107" idx="0"/>
          </p:cNvCxnSpPr>
          <p:nvPr/>
        </p:nvCxnSpPr>
        <p:spPr>
          <a:xfrm flipH="1">
            <a:off x="3943308" y="4545500"/>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47D5BF3-DD0D-46AE-9E20-3DEAE3CA8792}"/>
              </a:ext>
            </a:extLst>
          </p:cNvPr>
          <p:cNvCxnSpPr>
            <a:cxnSpLocks/>
            <a:stCxn id="107" idx="6"/>
            <a:endCxn id="111" idx="1"/>
          </p:cNvCxnSpPr>
          <p:nvPr/>
        </p:nvCxnSpPr>
        <p:spPr>
          <a:xfrm>
            <a:off x="3979884" y="5955199"/>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3AD2AA3-4AC0-441D-A501-59EDDD8EFA2C}"/>
              </a:ext>
            </a:extLst>
          </p:cNvPr>
          <p:cNvGrpSpPr/>
          <p:nvPr/>
        </p:nvGrpSpPr>
        <p:grpSpPr>
          <a:xfrm>
            <a:off x="5115226" y="5543720"/>
            <a:ext cx="822960" cy="1029501"/>
            <a:chOff x="5219729" y="5034258"/>
            <a:chExt cx="822960" cy="1029501"/>
          </a:xfrm>
        </p:grpSpPr>
        <p:sp>
          <p:nvSpPr>
            <p:cNvPr id="111" name="Rectangle: Rounded Corners 110">
              <a:extLst>
                <a:ext uri="{FF2B5EF4-FFF2-40B4-BE49-F238E27FC236}">
                  <a16:creationId xmlns:a16="http://schemas.microsoft.com/office/drawing/2014/main" id="{31DBE20D-86E2-44F8-A11A-259F06011ECB}"/>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32823D8D-0F3F-47AD-9EC2-2D6DD003D12B}"/>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grpSp>
          <p:nvGrpSpPr>
            <p:cNvPr id="113" name="Group 112">
              <a:extLst>
                <a:ext uri="{FF2B5EF4-FFF2-40B4-BE49-F238E27FC236}">
                  <a16:creationId xmlns:a16="http://schemas.microsoft.com/office/drawing/2014/main" id="{855B50C7-239A-4549-8A50-55892046B2CF}"/>
                </a:ext>
              </a:extLst>
            </p:cNvPr>
            <p:cNvGrpSpPr/>
            <p:nvPr/>
          </p:nvGrpSpPr>
          <p:grpSpPr>
            <a:xfrm>
              <a:off x="5375751" y="5191847"/>
              <a:ext cx="510917" cy="507782"/>
              <a:chOff x="4117181" y="5754173"/>
              <a:chExt cx="542082" cy="538756"/>
            </a:xfrm>
          </p:grpSpPr>
          <p:sp>
            <p:nvSpPr>
              <p:cNvPr id="114" name="Freeform: Shape 113">
                <a:extLst>
                  <a:ext uri="{FF2B5EF4-FFF2-40B4-BE49-F238E27FC236}">
                    <a16:creationId xmlns:a16="http://schemas.microsoft.com/office/drawing/2014/main" id="{4DF2622E-127E-4CBF-9D7E-E3743CFD24B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13B5EE6-97D4-4459-AD81-624D969B0785}"/>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24E24A1-8209-438E-ADF2-65EC44F61AE4}"/>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E4E8FCD-D8D9-4EC6-8A93-626A0F7FF8FE}"/>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193DB48-657D-4001-848E-14745651BE8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2D51E19-4D57-4862-8CA6-3A15E1796336}"/>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020ED99-C4F1-4039-9852-70492BE73DD5}"/>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30B57B39-B148-452C-B015-525393B63803}"/>
              </a:ext>
            </a:extLst>
          </p:cNvPr>
          <p:cNvGrpSpPr/>
          <p:nvPr/>
        </p:nvGrpSpPr>
        <p:grpSpPr>
          <a:xfrm>
            <a:off x="8515564" y="6067780"/>
            <a:ext cx="533589" cy="533589"/>
            <a:chOff x="9572166" y="4425234"/>
            <a:chExt cx="533589" cy="533589"/>
          </a:xfrm>
        </p:grpSpPr>
        <p:sp>
          <p:nvSpPr>
            <p:cNvPr id="122" name="Rectangle: Rounded Corners 121">
              <a:extLst>
                <a:ext uri="{FF2B5EF4-FFF2-40B4-BE49-F238E27FC236}">
                  <a16:creationId xmlns:a16="http://schemas.microsoft.com/office/drawing/2014/main" id="{0E193B9C-525E-4EDF-8566-F00B92B20FC6}"/>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Database_EFC7" title="Icon of a cylinder">
              <a:extLst>
                <a:ext uri="{FF2B5EF4-FFF2-40B4-BE49-F238E27FC236}">
                  <a16:creationId xmlns:a16="http://schemas.microsoft.com/office/drawing/2014/main" id="{818C79B6-5C31-400A-B8F7-B388A057E9B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90F12999-E014-4961-9BFD-445FEE89E84A}"/>
              </a:ext>
            </a:extLst>
          </p:cNvPr>
          <p:cNvGrpSpPr/>
          <p:nvPr/>
        </p:nvGrpSpPr>
        <p:grpSpPr>
          <a:xfrm>
            <a:off x="8574175" y="3299107"/>
            <a:ext cx="401289" cy="401289"/>
            <a:chOff x="8136055" y="2789646"/>
            <a:chExt cx="401289" cy="401289"/>
          </a:xfrm>
        </p:grpSpPr>
        <p:sp>
          <p:nvSpPr>
            <p:cNvPr id="125" name="Rectangle: Rounded Corners 124">
              <a:extLst>
                <a:ext uri="{FF2B5EF4-FFF2-40B4-BE49-F238E27FC236}">
                  <a16:creationId xmlns:a16="http://schemas.microsoft.com/office/drawing/2014/main" id="{5D3E5432-5617-4154-AFC4-25FE8499D883}"/>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6" name="Graphic 125">
              <a:extLst>
                <a:ext uri="{FF2B5EF4-FFF2-40B4-BE49-F238E27FC236}">
                  <a16:creationId xmlns:a16="http://schemas.microsoft.com/office/drawing/2014/main" id="{82A102B6-4680-4475-9320-3D3C0EC03D10}"/>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sp>
        <p:nvSpPr>
          <p:cNvPr id="131" name="arrow_12" title="Icon of a circle made of a curved arrow pointing clockwise">
            <a:extLst>
              <a:ext uri="{FF2B5EF4-FFF2-40B4-BE49-F238E27FC236}">
                <a16:creationId xmlns:a16="http://schemas.microsoft.com/office/drawing/2014/main" id="{846E0A89-9DFD-4539-A831-8B9348A60ADD}"/>
              </a:ext>
            </a:extLst>
          </p:cNvPr>
          <p:cNvSpPr>
            <a:spLocks noChangeAspect="1" noEditPoints="1"/>
          </p:cNvSpPr>
          <p:nvPr/>
        </p:nvSpPr>
        <p:spPr bwMode="auto">
          <a:xfrm>
            <a:off x="5278807" y="2354943"/>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FC9B367-4D0A-4DAD-B8B5-F46684CDE613}"/>
              </a:ext>
            </a:extLst>
          </p:cNvPr>
          <p:cNvSpPr/>
          <p:nvPr/>
        </p:nvSpPr>
        <p:spPr>
          <a:xfrm>
            <a:off x="5419521" y="2481372"/>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Title 1">
            <a:extLst>
              <a:ext uri="{FF2B5EF4-FFF2-40B4-BE49-F238E27FC236}">
                <a16:creationId xmlns:a16="http://schemas.microsoft.com/office/drawing/2014/main" id="{A46BF670-D2D9-4BC9-ACCA-F10BD1108F7B}"/>
              </a:ext>
            </a:extLst>
          </p:cNvPr>
          <p:cNvSpPr txBox="1">
            <a:spLocks/>
          </p:cNvSpPr>
          <p:nvPr/>
        </p:nvSpPr>
        <p:spPr>
          <a:xfrm>
            <a:off x="5115226" y="1959773"/>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cxnSp>
        <p:nvCxnSpPr>
          <p:cNvPr id="136" name="Straight Arrow Connector 135">
            <a:extLst>
              <a:ext uri="{FF2B5EF4-FFF2-40B4-BE49-F238E27FC236}">
                <a16:creationId xmlns:a16="http://schemas.microsoft.com/office/drawing/2014/main" id="{8937BDCA-0405-47AF-B8B2-1526294D0C03}"/>
              </a:ext>
            </a:extLst>
          </p:cNvPr>
          <p:cNvCxnSpPr>
            <a:cxnSpLocks/>
            <a:stCxn id="131" idx="2"/>
            <a:endCxn id="55" idx="0"/>
          </p:cNvCxnSpPr>
          <p:nvPr/>
        </p:nvCxnSpPr>
        <p:spPr>
          <a:xfrm>
            <a:off x="5525265" y="2839575"/>
            <a:ext cx="1441" cy="88296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arrow_12" title="Icon of a circle made of a curved arrow pointing clockwise">
            <a:extLst>
              <a:ext uri="{FF2B5EF4-FFF2-40B4-BE49-F238E27FC236}">
                <a16:creationId xmlns:a16="http://schemas.microsoft.com/office/drawing/2014/main" id="{763CEEAB-BF93-4346-9C53-009ECA53F0AA}"/>
              </a:ext>
            </a:extLst>
          </p:cNvPr>
          <p:cNvSpPr>
            <a:spLocks noChangeAspect="1" noEditPoints="1"/>
          </p:cNvSpPr>
          <p:nvPr/>
        </p:nvSpPr>
        <p:spPr bwMode="auto">
          <a:xfrm>
            <a:off x="9396423" y="4308188"/>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1F389DF-AD6F-4BA7-9E86-A7B5AD939382}"/>
              </a:ext>
            </a:extLst>
          </p:cNvPr>
          <p:cNvSpPr/>
          <p:nvPr/>
        </p:nvSpPr>
        <p:spPr>
          <a:xfrm>
            <a:off x="9537137" y="4434617"/>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Title 1">
            <a:extLst>
              <a:ext uri="{FF2B5EF4-FFF2-40B4-BE49-F238E27FC236}">
                <a16:creationId xmlns:a16="http://schemas.microsoft.com/office/drawing/2014/main" id="{436E9E17-2757-4A50-8943-5F958964E792}"/>
              </a:ext>
            </a:extLst>
          </p:cNvPr>
          <p:cNvSpPr txBox="1">
            <a:spLocks/>
          </p:cNvSpPr>
          <p:nvPr/>
        </p:nvSpPr>
        <p:spPr>
          <a:xfrm>
            <a:off x="8897157" y="3998396"/>
            <a:ext cx="132971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Aqua,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Twistlock</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Neuvector</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Security</a:t>
            </a:r>
          </a:p>
        </p:txBody>
      </p:sp>
    </p:spTree>
    <p:extLst>
      <p:ext uri="{BB962C8B-B14F-4D97-AF65-F5344CB8AC3E}">
        <p14:creationId xmlns:p14="http://schemas.microsoft.com/office/powerpoint/2010/main" val="225978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right)">
                                      <p:cBhvr>
                                        <p:cTn id="16" dur="500"/>
                                        <p:tgtEl>
                                          <p:spTgt spid="106"/>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250"/>
                                        <p:tgtEl>
                                          <p:spTgt spid="104"/>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wipe(up)">
                                      <p:cBhvr>
                                        <p:cTn id="23" dur="500"/>
                                        <p:tgtEl>
                                          <p:spTgt spid="10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5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wipe(up)">
                                      <p:cBhvr>
                                        <p:cTn id="45" dur="500"/>
                                        <p:tgtEl>
                                          <p:spTgt spid="108"/>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250"/>
                                        <p:tgtEl>
                                          <p:spTgt spid="107"/>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wipe(left)">
                                      <p:cBhvr>
                                        <p:cTn id="52" dur="500"/>
                                        <p:tgtEl>
                                          <p:spTgt spid="109"/>
                                        </p:tgtEl>
                                      </p:cBhvr>
                                    </p:animEffect>
                                  </p:childTnLst>
                                </p:cTn>
                              </p:par>
                              <p:par>
                                <p:cTn id="53" presetID="2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nodeType="with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fade">
                                      <p:cBhvr>
                                        <p:cTn id="62" dur="500"/>
                                        <p:tgtEl>
                                          <p:spTgt spid="110"/>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par>
                                <p:cTn id="67" presetID="22" presetClass="entr" presetSubtype="4"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down)">
                                      <p:cBhvr>
                                        <p:cTn id="69" dur="500"/>
                                        <p:tgtEl>
                                          <p:spTgt spid="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131"/>
                                        </p:tgtEl>
                                        <p:attrNameLst>
                                          <p:attrName>style.visibility</p:attrName>
                                        </p:attrNameLst>
                                      </p:cBhvr>
                                      <p:to>
                                        <p:strVal val="visible"/>
                                      </p:to>
                                    </p:set>
                                    <p:animEffect transition="in" filter="fade">
                                      <p:cBhvr>
                                        <p:cTn id="76" dur="500"/>
                                        <p:tgtEl>
                                          <p:spTgt spid="1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2"/>
                                        </p:tgtEl>
                                        <p:attrNameLst>
                                          <p:attrName>style.visibility</p:attrName>
                                        </p:attrNameLst>
                                      </p:cBhvr>
                                      <p:to>
                                        <p:strVal val="visible"/>
                                      </p:to>
                                    </p:set>
                                    <p:animEffect transition="in" filter="fade">
                                      <p:cBhvr>
                                        <p:cTn id="79" dur="500"/>
                                        <p:tgtEl>
                                          <p:spTgt spid="132"/>
                                        </p:tgtEl>
                                      </p:cBhvr>
                                    </p:animEffect>
                                  </p:childTnLst>
                                </p:cTn>
                              </p:par>
                              <p:par>
                                <p:cTn id="80" presetID="22" presetClass="entr" presetSubtype="1" fill="hold" nodeType="with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wipe(up)">
                                      <p:cBhvr>
                                        <p:cTn id="82" dur="500"/>
                                        <p:tgtEl>
                                          <p:spTgt spid="1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fade">
                                      <p:cBhvr>
                                        <p:cTn id="85" dur="500"/>
                                        <p:tgtEl>
                                          <p:spTgt spid="1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fade">
                                      <p:cBhvr>
                                        <p:cTn id="98" dur="500"/>
                                        <p:tgtEl>
                                          <p:spTgt spid="78"/>
                                        </p:tgtEl>
                                      </p:cBhvr>
                                    </p:animEffect>
                                  </p:childTnLst>
                                </p:cTn>
                              </p:par>
                              <p:par>
                                <p:cTn id="99" presetID="10" presetClass="entr" presetSubtype="0" fill="hold"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childTnLst>
                          </p:cTn>
                        </p:par>
                        <p:par>
                          <p:cTn id="102" fill="hold">
                            <p:stCondLst>
                              <p:cond delay="1500"/>
                            </p:stCondLst>
                            <p:childTnLst>
                              <p:par>
                                <p:cTn id="103" presetID="10" presetClass="entr" presetSubtype="0" fill="hold" nodeType="after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fade">
                                      <p:cBhvr>
                                        <p:cTn id="105" dur="500"/>
                                        <p:tgtEl>
                                          <p:spTgt spid="81"/>
                                        </p:tgtEl>
                                      </p:cBhvr>
                                    </p:animEffect>
                                  </p:childTnLst>
                                </p:cTn>
                              </p:par>
                              <p:par>
                                <p:cTn id="106" presetID="10" presetClass="entr" presetSubtype="0" fill="hold" nodeType="with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fade">
                                      <p:cBhvr>
                                        <p:cTn id="108" dur="500"/>
                                        <p:tgtEl>
                                          <p:spTgt spid="64"/>
                                        </p:tgtEl>
                                      </p:cBhvr>
                                    </p:animEffect>
                                  </p:childTnLst>
                                </p:cTn>
                              </p:par>
                            </p:childTnLst>
                          </p:cTn>
                        </p:par>
                        <p:par>
                          <p:cTn id="109" fill="hold">
                            <p:stCondLst>
                              <p:cond delay="2000"/>
                            </p:stCondLst>
                            <p:childTnLst>
                              <p:par>
                                <p:cTn id="110" presetID="10" presetClass="entr" presetSubtype="0" fill="hold" nodeType="afterEffect">
                                  <p:stCondLst>
                                    <p:cond delay="0"/>
                                  </p:stCondLst>
                                  <p:childTnLst>
                                    <p:set>
                                      <p:cBhvr>
                                        <p:cTn id="111" dur="1" fill="hold">
                                          <p:stCondLst>
                                            <p:cond delay="0"/>
                                          </p:stCondLst>
                                        </p:cTn>
                                        <p:tgtEl>
                                          <p:spTgt spid="84"/>
                                        </p:tgtEl>
                                        <p:attrNameLst>
                                          <p:attrName>style.visibility</p:attrName>
                                        </p:attrNameLst>
                                      </p:cBhvr>
                                      <p:to>
                                        <p:strVal val="visible"/>
                                      </p:to>
                                    </p:set>
                                    <p:animEffect transition="in" filter="fade">
                                      <p:cBhvr>
                                        <p:cTn id="112" dur="500"/>
                                        <p:tgtEl>
                                          <p:spTgt spid="84"/>
                                        </p:tgtEl>
                                      </p:cBhvr>
                                    </p:animEffect>
                                  </p:childTnLst>
                                </p:cTn>
                              </p:par>
                              <p:par>
                                <p:cTn id="113" presetID="10"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87"/>
                                        </p:tgtEl>
                                        <p:attrNameLst>
                                          <p:attrName>style.visibility</p:attrName>
                                        </p:attrNameLst>
                                      </p:cBhvr>
                                      <p:to>
                                        <p:strVal val="visible"/>
                                      </p:to>
                                    </p:set>
                                    <p:animEffect transition="in" filter="fade">
                                      <p:cBhvr>
                                        <p:cTn id="119" dur="500"/>
                                        <p:tgtEl>
                                          <p:spTgt spid="87"/>
                                        </p:tgtEl>
                                      </p:cBhvr>
                                    </p:animEffect>
                                  </p:childTnLst>
                                </p:cTn>
                              </p:par>
                              <p:par>
                                <p:cTn id="120" presetID="10" presetClass="entr" presetSubtype="0" fill="hold"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fade">
                                      <p:cBhvr>
                                        <p:cTn id="122" dur="500"/>
                                        <p:tgtEl>
                                          <p:spTgt spid="70"/>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124"/>
                                        </p:tgtEl>
                                        <p:attrNameLst>
                                          <p:attrName>style.visibility</p:attrName>
                                        </p:attrNameLst>
                                      </p:cBhvr>
                                      <p:to>
                                        <p:strVal val="visible"/>
                                      </p:to>
                                    </p:set>
                                    <p:animEffect transition="in" filter="fade">
                                      <p:cBhvr>
                                        <p:cTn id="126" dur="500"/>
                                        <p:tgtEl>
                                          <p:spTgt spid="124"/>
                                        </p:tgtEl>
                                      </p:cBhvr>
                                    </p:animEffect>
                                  </p:childTnLst>
                                </p:cTn>
                              </p:par>
                            </p:childTnLst>
                          </p:cTn>
                        </p:par>
                        <p:par>
                          <p:cTn id="127" fill="hold">
                            <p:stCondLst>
                              <p:cond delay="3500"/>
                            </p:stCondLst>
                            <p:childTnLst>
                              <p:par>
                                <p:cTn id="128" presetID="10" presetClass="entr" presetSubtype="0" fill="hold" nodeType="afterEffect">
                                  <p:stCondLst>
                                    <p:cond delay="0"/>
                                  </p:stCondLst>
                                  <p:childTnLst>
                                    <p:set>
                                      <p:cBhvr>
                                        <p:cTn id="129" dur="1" fill="hold">
                                          <p:stCondLst>
                                            <p:cond delay="0"/>
                                          </p:stCondLst>
                                        </p:cTn>
                                        <p:tgtEl>
                                          <p:spTgt spid="73"/>
                                        </p:tgtEl>
                                        <p:attrNameLst>
                                          <p:attrName>style.visibility</p:attrName>
                                        </p:attrNameLst>
                                      </p:cBhvr>
                                      <p:to>
                                        <p:strVal val="visible"/>
                                      </p:to>
                                    </p:set>
                                    <p:animEffect transition="in" filter="fade">
                                      <p:cBhvr>
                                        <p:cTn id="130" dur="500"/>
                                        <p:tgtEl>
                                          <p:spTgt spid="73"/>
                                        </p:tgtEl>
                                      </p:cBhvr>
                                    </p:animEffect>
                                  </p:childTnLst>
                                </p:cTn>
                              </p:par>
                            </p:childTnLst>
                          </p:cTn>
                        </p:par>
                        <p:par>
                          <p:cTn id="131" fill="hold">
                            <p:stCondLst>
                              <p:cond delay="4000"/>
                            </p:stCondLst>
                            <p:childTnLst>
                              <p:par>
                                <p:cTn id="132" presetID="22" presetClass="entr" presetSubtype="1" fill="hold" nodeType="after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wipe(up)">
                                      <p:cBhvr>
                                        <p:cTn id="134" dur="500"/>
                                        <p:tgtEl>
                                          <p:spTgt spid="76"/>
                                        </p:tgtEl>
                                      </p:cBhvr>
                                    </p:animEffect>
                                  </p:childTnLst>
                                </p:cTn>
                              </p:par>
                              <p:par>
                                <p:cTn id="135" presetID="22" presetClass="entr" presetSubtype="1" fill="hold" nodeType="withEffect">
                                  <p:stCondLst>
                                    <p:cond delay="0"/>
                                  </p:stCondLst>
                                  <p:childTnLst>
                                    <p:set>
                                      <p:cBhvr>
                                        <p:cTn id="136" dur="1" fill="hold">
                                          <p:stCondLst>
                                            <p:cond delay="0"/>
                                          </p:stCondLst>
                                        </p:cTn>
                                        <p:tgtEl>
                                          <p:spTgt spid="77"/>
                                        </p:tgtEl>
                                        <p:attrNameLst>
                                          <p:attrName>style.visibility</p:attrName>
                                        </p:attrNameLst>
                                      </p:cBhvr>
                                      <p:to>
                                        <p:strVal val="visible"/>
                                      </p:to>
                                    </p:set>
                                    <p:animEffect transition="in" filter="wipe(up)">
                                      <p:cBhvr>
                                        <p:cTn id="137" dur="500"/>
                                        <p:tgtEl>
                                          <p:spTgt spid="77"/>
                                        </p:tgtEl>
                                      </p:cBhvr>
                                    </p:animEffect>
                                  </p:childTnLst>
                                </p:cTn>
                              </p:par>
                            </p:childTnLst>
                          </p:cTn>
                        </p:par>
                        <p:par>
                          <p:cTn id="138" fill="hold">
                            <p:stCondLst>
                              <p:cond delay="4500"/>
                            </p:stCondLst>
                            <p:childTnLst>
                              <p:par>
                                <p:cTn id="139" presetID="22" presetClass="entr" presetSubtype="1" fill="hold" nodeType="afterEffect">
                                  <p:stCondLst>
                                    <p:cond delay="0"/>
                                  </p:stCondLst>
                                  <p:childTnLst>
                                    <p:set>
                                      <p:cBhvr>
                                        <p:cTn id="140" dur="1" fill="hold">
                                          <p:stCondLst>
                                            <p:cond delay="0"/>
                                          </p:stCondLst>
                                        </p:cTn>
                                        <p:tgtEl>
                                          <p:spTgt spid="90"/>
                                        </p:tgtEl>
                                        <p:attrNameLst>
                                          <p:attrName>style.visibility</p:attrName>
                                        </p:attrNameLst>
                                      </p:cBhvr>
                                      <p:to>
                                        <p:strVal val="visible"/>
                                      </p:to>
                                    </p:set>
                                    <p:animEffect transition="in" filter="wipe(up)">
                                      <p:cBhvr>
                                        <p:cTn id="141" dur="500"/>
                                        <p:tgtEl>
                                          <p:spTgt spid="90"/>
                                        </p:tgtEl>
                                      </p:cBhvr>
                                    </p:animEffect>
                                  </p:childTnLst>
                                </p:cTn>
                              </p:par>
                              <p:par>
                                <p:cTn id="142" presetID="22" presetClass="entr" presetSubtype="1" fill="hold" nodeType="with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wipe(up)">
                                      <p:cBhvr>
                                        <p:cTn id="144" dur="500"/>
                                        <p:tgtEl>
                                          <p:spTgt spid="91"/>
                                        </p:tgtEl>
                                      </p:cBhvr>
                                    </p:animEffect>
                                  </p:childTnLst>
                                </p:cTn>
                              </p:par>
                            </p:childTnLst>
                          </p:cTn>
                        </p:par>
                        <p:par>
                          <p:cTn id="145" fill="hold">
                            <p:stCondLst>
                              <p:cond delay="5000"/>
                            </p:stCondLst>
                            <p:childTnLst>
                              <p:par>
                                <p:cTn id="146" presetID="10" presetClass="entr" presetSubtype="0" fill="hold" nodeType="after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5500"/>
                            </p:stCondLst>
                            <p:childTnLst>
                              <p:par>
                                <p:cTn id="150" presetID="10" presetClass="entr" presetSubtype="0" fill="hold" nodeType="afterEffect">
                                  <p:stCondLst>
                                    <p:cond delay="0"/>
                                  </p:stCondLst>
                                  <p:childTnLst>
                                    <p:set>
                                      <p:cBhvr>
                                        <p:cTn id="151" dur="1" fill="hold">
                                          <p:stCondLst>
                                            <p:cond delay="0"/>
                                          </p:stCondLst>
                                        </p:cTn>
                                        <p:tgtEl>
                                          <p:spTgt spid="92"/>
                                        </p:tgtEl>
                                        <p:attrNameLst>
                                          <p:attrName>style.visibility</p:attrName>
                                        </p:attrNameLst>
                                      </p:cBhvr>
                                      <p:to>
                                        <p:strVal val="visible"/>
                                      </p:to>
                                    </p:set>
                                    <p:animEffect transition="in" filter="fade">
                                      <p:cBhvr>
                                        <p:cTn id="152" dur="500"/>
                                        <p:tgtEl>
                                          <p:spTgt spid="92"/>
                                        </p:tgtEl>
                                      </p:cBhvr>
                                    </p:animEffect>
                                  </p:childTnLst>
                                </p:cTn>
                              </p:par>
                            </p:childTnLst>
                          </p:cTn>
                        </p:par>
                        <p:par>
                          <p:cTn id="153" fill="hold">
                            <p:stCondLst>
                              <p:cond delay="6000"/>
                            </p:stCondLst>
                            <p:childTnLst>
                              <p:par>
                                <p:cTn id="154" presetID="10" presetClass="entr" presetSubtype="0" fill="hold" nodeType="afterEffect">
                                  <p:stCondLst>
                                    <p:cond delay="0"/>
                                  </p:stCondLst>
                                  <p:childTnLst>
                                    <p:set>
                                      <p:cBhvr>
                                        <p:cTn id="155" dur="1" fill="hold">
                                          <p:stCondLst>
                                            <p:cond delay="0"/>
                                          </p:stCondLst>
                                        </p:cTn>
                                        <p:tgtEl>
                                          <p:spTgt spid="95"/>
                                        </p:tgtEl>
                                        <p:attrNameLst>
                                          <p:attrName>style.visibility</p:attrName>
                                        </p:attrNameLst>
                                      </p:cBhvr>
                                      <p:to>
                                        <p:strVal val="visible"/>
                                      </p:to>
                                    </p:set>
                                    <p:animEffect transition="in" filter="fade">
                                      <p:cBhvr>
                                        <p:cTn id="156" dur="500"/>
                                        <p:tgtEl>
                                          <p:spTgt spid="95"/>
                                        </p:tgtEl>
                                      </p:cBhvr>
                                    </p:animEffect>
                                  </p:childTnLst>
                                </p:cTn>
                              </p:par>
                            </p:childTnLst>
                          </p:cTn>
                        </p:par>
                        <p:par>
                          <p:cTn id="157" fill="hold">
                            <p:stCondLst>
                              <p:cond delay="6500"/>
                            </p:stCondLst>
                            <p:childTnLst>
                              <p:par>
                                <p:cTn id="158" presetID="10" presetClass="entr" presetSubtype="0" fill="hold" nodeType="afterEffect">
                                  <p:stCondLst>
                                    <p:cond delay="0"/>
                                  </p:stCondLst>
                                  <p:childTnLst>
                                    <p:set>
                                      <p:cBhvr>
                                        <p:cTn id="159" dur="1" fill="hold">
                                          <p:stCondLst>
                                            <p:cond delay="0"/>
                                          </p:stCondLst>
                                        </p:cTn>
                                        <p:tgtEl>
                                          <p:spTgt spid="121"/>
                                        </p:tgtEl>
                                        <p:attrNameLst>
                                          <p:attrName>style.visibility</p:attrName>
                                        </p:attrNameLst>
                                      </p:cBhvr>
                                      <p:to>
                                        <p:strVal val="visible"/>
                                      </p:to>
                                    </p:set>
                                    <p:animEffect transition="in" filter="fade">
                                      <p:cBhvr>
                                        <p:cTn id="160" dur="500"/>
                                        <p:tgtEl>
                                          <p:spTgt spid="121"/>
                                        </p:tgtEl>
                                      </p:cBhvr>
                                    </p:animEffect>
                                  </p:childTnLst>
                                </p:cTn>
                              </p:par>
                            </p:childTnLst>
                          </p:cTn>
                        </p:par>
                        <p:par>
                          <p:cTn id="161" fill="hold">
                            <p:stCondLst>
                              <p:cond delay="7000"/>
                            </p:stCondLst>
                            <p:childTnLst>
                              <p:par>
                                <p:cTn id="162" presetID="10" presetClass="entr" presetSubtype="0" fill="hold" grpId="0" nodeType="afterEffect">
                                  <p:stCondLst>
                                    <p:cond delay="0"/>
                                  </p:stCondLst>
                                  <p:childTnLst>
                                    <p:set>
                                      <p:cBhvr>
                                        <p:cTn id="163" dur="1" fill="hold">
                                          <p:stCondLst>
                                            <p:cond delay="0"/>
                                          </p:stCondLst>
                                        </p:cTn>
                                        <p:tgtEl>
                                          <p:spTgt spid="149"/>
                                        </p:tgtEl>
                                        <p:attrNameLst>
                                          <p:attrName>style.visibility</p:attrName>
                                        </p:attrNameLst>
                                      </p:cBhvr>
                                      <p:to>
                                        <p:strVal val="visible"/>
                                      </p:to>
                                    </p:set>
                                    <p:animEffect transition="in" filter="fade">
                                      <p:cBhvr>
                                        <p:cTn id="164" dur="500"/>
                                        <p:tgtEl>
                                          <p:spTgt spid="14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50"/>
                                        </p:tgtEl>
                                        <p:attrNameLst>
                                          <p:attrName>style.visibility</p:attrName>
                                        </p:attrNameLst>
                                      </p:cBhvr>
                                      <p:to>
                                        <p:strVal val="visible"/>
                                      </p:to>
                                    </p:set>
                                    <p:animEffect transition="in" filter="fade">
                                      <p:cBhvr>
                                        <p:cTn id="167" dur="500"/>
                                        <p:tgtEl>
                                          <p:spTgt spid="150"/>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52"/>
                                        </p:tgtEl>
                                        <p:attrNameLst>
                                          <p:attrName>style.visibility</p:attrName>
                                        </p:attrNameLst>
                                      </p:cBhvr>
                                      <p:to>
                                        <p:strVal val="visible"/>
                                      </p:to>
                                    </p:set>
                                    <p:animEffect transition="in" filter="fade">
                                      <p:cBhvr>
                                        <p:cTn id="170" dur="500"/>
                                        <p:tgtEl>
                                          <p:spTgt spid="152"/>
                                        </p:tgtEl>
                                      </p:cBhvr>
                                    </p:animEffect>
                                  </p:childTnLst>
                                </p:cTn>
                              </p:par>
                            </p:childTnLst>
                          </p:cTn>
                        </p:par>
                        <p:par>
                          <p:cTn id="171" fill="hold">
                            <p:stCondLst>
                              <p:cond delay="7500"/>
                            </p:stCondLst>
                            <p:childTnLst>
                              <p:par>
                                <p:cTn id="172" presetID="10" presetClass="entr" presetSubtype="0" fill="hold" nodeType="afterEffect">
                                  <p:stCondLst>
                                    <p:cond delay="0"/>
                                  </p:stCondLst>
                                  <p:childTnLst>
                                    <p:set>
                                      <p:cBhvr>
                                        <p:cTn id="173" dur="1" fill="hold">
                                          <p:stCondLst>
                                            <p:cond delay="0"/>
                                          </p:stCondLst>
                                        </p:cTn>
                                        <p:tgtEl>
                                          <p:spTgt spid="99"/>
                                        </p:tgtEl>
                                        <p:attrNameLst>
                                          <p:attrName>style.visibility</p:attrName>
                                        </p:attrNameLst>
                                      </p:cBhvr>
                                      <p:to>
                                        <p:strVal val="visible"/>
                                      </p:to>
                                    </p:set>
                                    <p:animEffect transition="in" filter="fade">
                                      <p:cBhvr>
                                        <p:cTn id="174" dur="500"/>
                                        <p:tgtEl>
                                          <p:spTgt spid="99"/>
                                        </p:tgtEl>
                                      </p:cBhvr>
                                    </p:animEffect>
                                  </p:childTnLst>
                                </p:cTn>
                              </p:par>
                            </p:childTnLst>
                          </p:cTn>
                        </p:par>
                        <p:par>
                          <p:cTn id="175" fill="hold">
                            <p:stCondLst>
                              <p:cond delay="8000"/>
                            </p:stCondLst>
                            <p:childTnLst>
                              <p:par>
                                <p:cTn id="176" presetID="22" presetClass="entr" presetSubtype="2" fill="hold" nodeType="afterEffect">
                                  <p:stCondLst>
                                    <p:cond delay="0"/>
                                  </p:stCondLst>
                                  <p:childTnLst>
                                    <p:set>
                                      <p:cBhvr>
                                        <p:cTn id="177" dur="1" fill="hold">
                                          <p:stCondLst>
                                            <p:cond delay="0"/>
                                          </p:stCondLst>
                                        </p:cTn>
                                        <p:tgtEl>
                                          <p:spTgt spid="98"/>
                                        </p:tgtEl>
                                        <p:attrNameLst>
                                          <p:attrName>style.visibility</p:attrName>
                                        </p:attrNameLst>
                                      </p:cBhvr>
                                      <p:to>
                                        <p:strVal val="visible"/>
                                      </p:to>
                                    </p:set>
                                    <p:animEffect transition="in" filter="wipe(right)">
                                      <p:cBhvr>
                                        <p:cTn id="17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58" grpId="0"/>
      <p:bldP spid="59" grpId="0" animBg="1"/>
      <p:bldP spid="104" grpId="0" animBg="1"/>
      <p:bldP spid="107" grpId="0" animBg="1"/>
      <p:bldP spid="131" grpId="0" animBg="1"/>
      <p:bldP spid="132" grpId="0" animBg="1"/>
      <p:bldP spid="135" grpId="0" animBg="1"/>
      <p:bldP spid="149" grpId="0" animBg="1"/>
      <p:bldP spid="150" grpId="0" animBg="1"/>
      <p:bldP spid="15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1000</a:t>
            </a:r>
            <a:br>
              <a:rPr lang="en-US">
                <a:solidFill>
                  <a:srgbClr val="09885A"/>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fsGroup</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allowPrivilegeEscalation</a:t>
            </a:r>
            <a:r>
              <a:rPr lang="en-US">
                <a:solidFill>
                  <a:srgbClr val="000000"/>
                </a:solidFill>
                <a:highlight>
                  <a:srgbClr val="FFFF00"/>
                </a:highlight>
                <a:latin typeface="Consolas" panose="020B0609020204030204" pitchFamily="49" charset="0"/>
              </a:rPr>
              <a:t>: </a:t>
            </a:r>
            <a:r>
              <a:rPr lang="en-US">
                <a:solidFill>
                  <a:srgbClr val="0000FF"/>
                </a:solidFill>
                <a:highlight>
                  <a:srgbClr val="FFFF00"/>
                </a:highlight>
                <a:latin typeface="Consolas" panose="020B0609020204030204" pitchFamily="49" charset="0"/>
              </a:rPr>
              <a:t>false</a:t>
            </a:r>
            <a:br>
              <a:rPr lang="en-US">
                <a:solidFill>
                  <a:srgbClr val="0000FF"/>
                </a:solidFill>
                <a:highlight>
                  <a:srgbClr val="FFFF00"/>
                </a:highlight>
                <a:latin typeface="Consolas" panose="020B0609020204030204" pitchFamily="49" charset="0"/>
              </a:rPr>
            </a:br>
            <a:r>
              <a:rPr lang="en-US">
                <a:solidFill>
                  <a:srgbClr val="0000FF"/>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capabilities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add</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"NET_ADMIN"</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"SYS_TIME"</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seLinuxOptions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level</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"s0:c123,c456"</a:t>
            </a:r>
            <a:endParaRPr lang="en-US"/>
          </a:p>
        </p:txBody>
      </p:sp>
    </p:spTree>
    <p:extLst>
      <p:ext uri="{BB962C8B-B14F-4D97-AF65-F5344CB8AC3E}">
        <p14:creationId xmlns:p14="http://schemas.microsoft.com/office/powerpoint/2010/main" val="6791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1000</a:t>
            </a:r>
            <a:br>
              <a:rPr lang="en-US">
                <a:solidFill>
                  <a:srgbClr val="09885A"/>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fsGroup</a:t>
            </a:r>
            <a:r>
              <a:rPr lang="en-US">
                <a:solidFill>
                  <a:srgbClr val="000000"/>
                </a:solidFill>
                <a:latin typeface="Consolas" panose="020B0609020204030204" pitchFamily="49" charset="0"/>
              </a:rPr>
              <a:t>: </a:t>
            </a:r>
            <a:r>
              <a:rPr lang="en-US">
                <a:solidFill>
                  <a:srgbClr val="09885A"/>
                </a:solidFill>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2000</a:t>
            </a:r>
            <a:br>
              <a:rPr lang="en-US">
                <a:solidFill>
                  <a:srgbClr val="09885A"/>
                </a:solidFill>
                <a:highlight>
                  <a:srgbClr val="00FF00"/>
                </a:highlight>
                <a:latin typeface="Consolas" panose="020B0609020204030204" pitchFamily="49" charset="0"/>
              </a:rPr>
            </a:br>
            <a:r>
              <a:rPr lang="en-US">
                <a:solidFill>
                  <a:srgbClr val="09885A"/>
                </a:solidFill>
                <a:latin typeface="Consolas" panose="020B0609020204030204" pitchFamily="49" charset="0"/>
              </a:rPr>
              <a:t>      </a:t>
            </a:r>
            <a:r>
              <a:rPr lang="en-US" err="1">
                <a:solidFill>
                  <a:srgbClr val="800000"/>
                </a:solidFill>
                <a:latin typeface="Consolas" panose="020B0609020204030204" pitchFamily="49" charset="0"/>
              </a:rPr>
              <a:t>allowPrivilegeEscalation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false</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a:solidFill>
                  <a:srgbClr val="800000"/>
                </a:solidFill>
                <a:latin typeface="Consolas" panose="020B0609020204030204" pitchFamily="49" charset="0"/>
              </a:rPr>
              <a:t>capabilities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add</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"NET_ADMIN"</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"SYS_TIME"</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seLinuxOptions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level</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"s0:c123,c456"</a:t>
            </a:r>
            <a:endParaRPr lang="en-US"/>
          </a:p>
        </p:txBody>
      </p:sp>
    </p:spTree>
    <p:extLst>
      <p:ext uri="{BB962C8B-B14F-4D97-AF65-F5344CB8AC3E}">
        <p14:creationId xmlns:p14="http://schemas.microsoft.com/office/powerpoint/2010/main" val="292082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Policies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328406" y="1061892"/>
            <a:ext cx="11429008" cy="5716462"/>
          </a:xfrm>
          <a:solidFill>
            <a:srgbClr val="F2F2F2"/>
          </a:solidFill>
        </p:spPr>
        <p:txBody>
          <a:bodyPr>
            <a:noAutofit/>
          </a:bodyPr>
          <a:lstStyle/>
          <a:p>
            <a:pPr marL="0" indent="0">
              <a:buNone/>
            </a:pPr>
            <a:r>
              <a:rPr lang="en-US" sz="950" dirty="0" err="1">
                <a:solidFill>
                  <a:srgbClr val="800000"/>
                </a:solidFill>
                <a:latin typeface="Consolas" panose="020B0609020204030204" pitchFamily="49" charset="0"/>
              </a:rPr>
              <a:t>apiVersion</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policy/v1beta1</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kind</a:t>
            </a:r>
            <a:r>
              <a:rPr lang="en-US" sz="950" dirty="0">
                <a:solidFill>
                  <a:srgbClr val="000000"/>
                </a:solidFill>
                <a:latin typeface="Consolas" panose="020B0609020204030204" pitchFamily="49" charset="0"/>
              </a:rPr>
              <a:t>: </a:t>
            </a:r>
            <a:r>
              <a:rPr lang="en-US" sz="950" dirty="0" err="1">
                <a:solidFill>
                  <a:srgbClr val="0000FF"/>
                </a:solidFill>
                <a:latin typeface="Consolas" panose="020B0609020204030204" pitchFamily="49" charset="0"/>
              </a:rPr>
              <a:t>PodSecurityPolicy</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metadata</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restricted</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annotations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seccomp.security.alpha.kubernetes.io/</a:t>
            </a:r>
            <a:r>
              <a:rPr lang="en-US" sz="950" dirty="0" err="1">
                <a:solidFill>
                  <a:srgbClr val="800000"/>
                </a:solidFill>
                <a:latin typeface="Consolas" panose="020B0609020204030204" pitchFamily="49" charset="0"/>
              </a:rPr>
              <a:t>allowedProfileNames</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'docker/default’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apparmor.security.beta.kubernetes.io/</a:t>
            </a:r>
            <a:r>
              <a:rPr lang="en-US" sz="950" dirty="0" err="1">
                <a:solidFill>
                  <a:srgbClr val="800000"/>
                </a:solidFill>
                <a:latin typeface="Consolas" panose="020B0609020204030204" pitchFamily="49" charset="0"/>
              </a:rPr>
              <a:t>allowedProfileNames</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'runtime/default’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seccomp.security.alpha.kubernetes.io/</a:t>
            </a:r>
            <a:r>
              <a:rPr lang="en-US" sz="950" dirty="0" err="1">
                <a:solidFill>
                  <a:srgbClr val="800000"/>
                </a:solidFill>
                <a:latin typeface="Consolas" panose="020B0609020204030204" pitchFamily="49" charset="0"/>
              </a:rPr>
              <a:t>defaultProfileName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'docker/default’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apparmor.security.beta.kubernetes.io/</a:t>
            </a:r>
            <a:r>
              <a:rPr lang="en-US" sz="950" dirty="0" err="1">
                <a:solidFill>
                  <a:srgbClr val="800000"/>
                </a:solidFill>
                <a:latin typeface="Consolas" panose="020B0609020204030204" pitchFamily="49" charset="0"/>
              </a:rPr>
              <a:t>defaultProfileName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'runtime/default’</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spec</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privileged</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allowPrivilegeEscalation</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 </a:t>
            </a:r>
            <a:r>
              <a:rPr lang="en-US" sz="950" dirty="0">
                <a:solidFill>
                  <a:srgbClr val="008000"/>
                </a:solidFill>
                <a:latin typeface="Consolas" panose="020B0609020204030204" pitchFamily="49" charset="0"/>
              </a:rPr>
              <a:t># Required to prevent escalations to root.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requiredDropCapabilities</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 This is redundant with non-root + disallow privilege escalation,</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but we can provide it for defense in depth.</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ALL</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volumes</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 Allow core volume types.</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configMap</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emptyDir</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'projected’</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'secret’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downwardAPI</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persistentVolumeClaim</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Assume that </a:t>
            </a:r>
            <a:r>
              <a:rPr lang="en-US" sz="950" dirty="0" err="1">
                <a:solidFill>
                  <a:srgbClr val="008000"/>
                </a:solidFill>
                <a:latin typeface="Consolas" panose="020B0609020204030204" pitchFamily="49" charset="0"/>
              </a:rPr>
              <a:t>persistentVolumes</a:t>
            </a:r>
            <a:r>
              <a:rPr lang="en-US" sz="950" dirty="0">
                <a:solidFill>
                  <a:srgbClr val="008000"/>
                </a:solidFill>
                <a:latin typeface="Consolas" panose="020B0609020204030204" pitchFamily="49" charset="0"/>
              </a:rPr>
              <a:t> set up by the cluster admin are safe to use.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hostNetwork</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hostIPC</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hostPID</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runAsUser</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MustRunAsNonRoot</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Require the container to run without root privileges.</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seLinux</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RunAsAny</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This policy assumes the nodes are using </a:t>
            </a:r>
            <a:r>
              <a:rPr lang="en-US" sz="950" dirty="0" err="1">
                <a:solidFill>
                  <a:srgbClr val="008000"/>
                </a:solidFill>
                <a:latin typeface="Consolas" panose="020B0609020204030204" pitchFamily="49" charset="0"/>
              </a:rPr>
              <a:t>AppArmor</a:t>
            </a:r>
            <a:r>
              <a:rPr lang="en-US" sz="950" dirty="0">
                <a:solidFill>
                  <a:srgbClr val="008000"/>
                </a:solidFill>
                <a:latin typeface="Consolas" panose="020B0609020204030204" pitchFamily="49" charset="0"/>
              </a:rPr>
              <a:t> rather than </a:t>
            </a:r>
            <a:r>
              <a:rPr lang="en-US" sz="950" dirty="0" err="1">
                <a:solidFill>
                  <a:srgbClr val="008000"/>
                </a:solidFill>
                <a:latin typeface="Consolas" panose="020B0609020204030204" pitchFamily="49" charset="0"/>
              </a:rPr>
              <a:t>SELinux</a:t>
            </a:r>
            <a:r>
              <a:rPr lang="en-US" sz="950" dirty="0">
                <a:solidFill>
                  <a:srgbClr val="008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supplementalGroups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ranges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800000"/>
                </a:solidFill>
                <a:latin typeface="Consolas" panose="020B0609020204030204" pitchFamily="49" charset="0"/>
              </a:rPr>
              <a:t>min</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1      </a:t>
            </a:r>
            <a:r>
              <a:rPr lang="en-US" sz="950" dirty="0">
                <a:solidFill>
                  <a:srgbClr val="008000"/>
                </a:solidFill>
                <a:latin typeface="Consolas" panose="020B0609020204030204" pitchFamily="49" charset="0"/>
              </a:rPr>
              <a:t># Forbid adding the root group.</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max</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65535</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fsGroup</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ranges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800000"/>
                </a:solidFill>
                <a:latin typeface="Consolas" panose="020B0609020204030204" pitchFamily="49" charset="0"/>
              </a:rPr>
              <a:t>min</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1     </a:t>
            </a:r>
            <a:r>
              <a:rPr lang="en-US" sz="950" dirty="0">
                <a:solidFill>
                  <a:srgbClr val="008000"/>
                </a:solidFill>
                <a:latin typeface="Consolas" panose="020B0609020204030204" pitchFamily="49" charset="0"/>
              </a:rPr>
              <a:t># Forbid adding the root group.</a:t>
            </a:r>
            <a:br>
              <a:rPr lang="en-US" sz="950" dirty="0">
                <a:solidFill>
                  <a:srgbClr val="09885A"/>
                </a:solidFill>
                <a:latin typeface="Consolas" panose="020B0609020204030204" pitchFamily="49" charset="0"/>
              </a:rPr>
            </a:br>
            <a:r>
              <a:rPr lang="en-US" sz="950" dirty="0">
                <a:solidFill>
                  <a:srgbClr val="09885A"/>
                </a:solidFill>
                <a:latin typeface="Consolas" panose="020B0609020204030204" pitchFamily="49" charset="0"/>
              </a:rPr>
              <a:t>        </a:t>
            </a:r>
            <a:r>
              <a:rPr lang="en-US" sz="950" dirty="0">
                <a:solidFill>
                  <a:srgbClr val="800000"/>
                </a:solidFill>
                <a:latin typeface="Consolas" panose="020B0609020204030204" pitchFamily="49" charset="0"/>
              </a:rPr>
              <a:t>max</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65535</a:t>
            </a:r>
            <a:br>
              <a:rPr lang="en-US" sz="950" dirty="0">
                <a:solidFill>
                  <a:srgbClr val="09885A"/>
                </a:solidFill>
                <a:latin typeface="Consolas" panose="020B0609020204030204" pitchFamily="49" charset="0"/>
              </a:rPr>
            </a:br>
            <a:r>
              <a:rPr lang="en-US" sz="950" dirty="0">
                <a:solidFill>
                  <a:srgbClr val="09885A"/>
                </a:solidFill>
                <a:latin typeface="Consolas" panose="020B0609020204030204" pitchFamily="49" charset="0"/>
              </a:rPr>
              <a:t>  </a:t>
            </a:r>
            <a:r>
              <a:rPr lang="en-US" sz="950" dirty="0" err="1">
                <a:solidFill>
                  <a:srgbClr val="800000"/>
                </a:solidFill>
                <a:latin typeface="Consolas" panose="020B0609020204030204" pitchFamily="49" charset="0"/>
              </a:rPr>
              <a:t>readOnlyRootFilesystem</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endParaRPr lang="en-US" sz="95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847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Cluster </a:t>
            </a:r>
            <a:r>
              <a:rPr lang="en-US" err="1">
                <a:gradFill>
                  <a:gsLst>
                    <a:gs pos="1250">
                      <a:srgbClr val="1A1A1A"/>
                    </a:gs>
                    <a:gs pos="100000">
                      <a:srgbClr val="1A1A1A"/>
                    </a:gs>
                  </a:gsLst>
                  <a:lin ang="5400000" scaled="0"/>
                </a:gradFill>
                <a:latin typeface="Segoe UI Semibold"/>
              </a:rPr>
              <a:t>Autoscaler</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Content Placeholder 2">
            <a:extLst>
              <a:ext uri="{FF2B5EF4-FFF2-40B4-BE49-F238E27FC236}">
                <a16:creationId xmlns:a16="http://schemas.microsoft.com/office/drawing/2014/main" id="{5CF98C41-330C-4D24-926F-4533552133F5}"/>
              </a:ext>
            </a:extLst>
          </p:cNvPr>
          <p:cNvSpPr txBox="1">
            <a:spLocks/>
          </p:cNvSpPr>
          <p:nvPr/>
        </p:nvSpPr>
        <p:spPr>
          <a:xfrm>
            <a:off x="588263" y="1434370"/>
            <a:ext cx="4666909" cy="2015936"/>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1"/>
              </a:buClr>
            </a:pPr>
            <a:r>
              <a:rPr lang="en-US" sz="2000">
                <a:latin typeface="Segoe UI" panose="020B0502040204020203" pitchFamily="34" charset="0"/>
                <a:cs typeface="Segoe UI" panose="020B0502040204020203" pitchFamily="34" charset="0"/>
              </a:rPr>
              <a:t>Scales nodes based on pending pods</a:t>
            </a:r>
          </a:p>
          <a:p>
            <a:pPr>
              <a:lnSpc>
                <a:spcPct val="100000"/>
              </a:lnSpc>
              <a:buClr>
                <a:schemeClr val="tx1"/>
              </a:buClr>
            </a:pPr>
            <a:r>
              <a:rPr lang="en-US" sz="2000">
                <a:latin typeface="Segoe UI" panose="020B0502040204020203" pitchFamily="34" charset="0"/>
                <a:cs typeface="Segoe UI" panose="020B0502040204020203" pitchFamily="34" charset="0"/>
              </a:rPr>
              <a:t>Scale up and scale down</a:t>
            </a:r>
          </a:p>
          <a:p>
            <a:pPr>
              <a:lnSpc>
                <a:spcPct val="100000"/>
              </a:lnSpc>
              <a:buClr>
                <a:schemeClr val="tx1"/>
              </a:buClr>
            </a:pPr>
            <a:r>
              <a:rPr lang="en-US" sz="2000">
                <a:latin typeface="Segoe UI" panose="020B0502040204020203" pitchFamily="34" charset="0"/>
                <a:cs typeface="Segoe UI" panose="020B0502040204020203" pitchFamily="34" charset="0"/>
              </a:rPr>
              <a:t>Reduces dependency on monitoring</a:t>
            </a:r>
          </a:p>
          <a:p>
            <a:pPr>
              <a:lnSpc>
                <a:spcPct val="100000"/>
              </a:lnSpc>
              <a:buClr>
                <a:schemeClr val="tx1"/>
              </a:buClr>
            </a:pPr>
            <a:r>
              <a:rPr lang="en-US" sz="2000">
                <a:latin typeface="Segoe UI" panose="020B0502040204020203" pitchFamily="34" charset="0"/>
                <a:cs typeface="Segoe UI" panose="020B0502040204020203" pitchFamily="34" charset="0"/>
              </a:rPr>
              <a:t>Removes need for users to manage nodes and monitor service usage manually</a:t>
            </a:r>
          </a:p>
        </p:txBody>
      </p:sp>
      <p:grpSp>
        <p:nvGrpSpPr>
          <p:cNvPr id="59" name="Group 58">
            <a:extLst>
              <a:ext uri="{FF2B5EF4-FFF2-40B4-BE49-F238E27FC236}">
                <a16:creationId xmlns:a16="http://schemas.microsoft.com/office/drawing/2014/main" id="{CAE38CA0-FCF8-4B3D-9F7A-70C89CFB74C8}"/>
              </a:ext>
            </a:extLst>
          </p:cNvPr>
          <p:cNvGrpSpPr/>
          <p:nvPr/>
        </p:nvGrpSpPr>
        <p:grpSpPr>
          <a:xfrm>
            <a:off x="6630863" y="1573758"/>
            <a:ext cx="5069494" cy="3584170"/>
            <a:chOff x="6630863" y="1538246"/>
            <a:chExt cx="5069494" cy="3584170"/>
          </a:xfrm>
        </p:grpSpPr>
        <p:grpSp>
          <p:nvGrpSpPr>
            <p:cNvPr id="28" name="Group 27">
              <a:extLst>
                <a:ext uri="{FF2B5EF4-FFF2-40B4-BE49-F238E27FC236}">
                  <a16:creationId xmlns:a16="http://schemas.microsoft.com/office/drawing/2014/main" id="{937C24A3-C728-4B30-8167-092711B69CE2}"/>
                </a:ext>
              </a:extLst>
            </p:cNvPr>
            <p:cNvGrpSpPr/>
            <p:nvPr/>
          </p:nvGrpSpPr>
          <p:grpSpPr>
            <a:xfrm>
              <a:off x="10167481" y="2506178"/>
              <a:ext cx="1115339" cy="698808"/>
              <a:chOff x="7140285" y="4296878"/>
              <a:chExt cx="1115339" cy="698808"/>
            </a:xfrm>
          </p:grpSpPr>
          <p:sp>
            <p:nvSpPr>
              <p:cNvPr id="29" name="Freeform: Shape 28">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0" name="Freeform: Shape 29">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1" name="Title 1">
                <a:extLst>
                  <a:ext uri="{FF2B5EF4-FFF2-40B4-BE49-F238E27FC236}">
                    <a16:creationId xmlns:a16="http://schemas.microsoft.com/office/drawing/2014/main" id="{E8FE13E5-19E5-4939-8D8B-044BA1EB360F}"/>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2" name="Title 1">
                <a:extLst>
                  <a:ext uri="{FF2B5EF4-FFF2-40B4-BE49-F238E27FC236}">
                    <a16:creationId xmlns:a16="http://schemas.microsoft.com/office/drawing/2014/main" id="{836163D6-5B24-491D-B434-AFBE3EFCAC41}"/>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1" name="Rectangle: Rounded Corners 118">
              <a:extLst>
                <a:ext uri="{FF2B5EF4-FFF2-40B4-BE49-F238E27FC236}">
                  <a16:creationId xmlns:a16="http://schemas.microsoft.com/office/drawing/2014/main" id="{6724B01E-7D28-4E65-8A41-120591BC2DFF}"/>
                </a:ext>
              </a:extLst>
            </p:cNvPr>
            <p:cNvSpPr/>
            <p:nvPr/>
          </p:nvSpPr>
          <p:spPr bwMode="auto">
            <a:xfrm>
              <a:off x="7033143" y="4193626"/>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4" name="Rectangle: Rounded Corners 118">
              <a:extLst>
                <a:ext uri="{FF2B5EF4-FFF2-40B4-BE49-F238E27FC236}">
                  <a16:creationId xmlns:a16="http://schemas.microsoft.com/office/drawing/2014/main" id="{5A531FDD-ABBF-4679-8E1E-1115C6CF3CDA}"/>
                </a:ext>
              </a:extLst>
            </p:cNvPr>
            <p:cNvSpPr/>
            <p:nvPr/>
          </p:nvSpPr>
          <p:spPr bwMode="auto">
            <a:xfrm>
              <a:off x="8648878" y="1548080"/>
              <a:ext cx="672675" cy="66246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fontAlgn="base">
                <a:spcBef>
                  <a:spcPct val="0"/>
                </a:spcBef>
                <a:spcAft>
                  <a:spcPct val="0"/>
                </a:spcAft>
              </a:pPr>
              <a:r>
                <a:rPr lang="en-US" sz="1000">
                  <a:ln w="3175">
                    <a:noFill/>
                  </a:ln>
                  <a:solidFill>
                    <a:srgbClr val="000000"/>
                  </a:solidFill>
                  <a:latin typeface="Segoe UI Semibold" panose="020B0702040204020203" pitchFamily="34" charset="0"/>
                  <a:cs typeface="Segoe UI Semibold" panose="020B0702040204020203" pitchFamily="34" charset="0"/>
                </a:rPr>
                <a:t>CA</a:t>
              </a:r>
            </a:p>
          </p:txBody>
        </p:sp>
        <p:grpSp>
          <p:nvGrpSpPr>
            <p:cNvPr id="3" name="Group 2">
              <a:extLst>
                <a:ext uri="{FF2B5EF4-FFF2-40B4-BE49-F238E27FC236}">
                  <a16:creationId xmlns:a16="http://schemas.microsoft.com/office/drawing/2014/main" id="{4F3BF63C-A41A-4E66-8504-46EA13C69094}"/>
                </a:ext>
              </a:extLst>
            </p:cNvPr>
            <p:cNvGrpSpPr/>
            <p:nvPr/>
          </p:nvGrpSpPr>
          <p:grpSpPr>
            <a:xfrm>
              <a:off x="7140285" y="4296878"/>
              <a:ext cx="1115339" cy="698808"/>
              <a:chOff x="7140285" y="4296878"/>
              <a:chExt cx="1115339" cy="698808"/>
            </a:xfrm>
          </p:grpSpPr>
          <p:sp>
            <p:nvSpPr>
              <p:cNvPr id="22" name="Freeform: Shape 21">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15" name="Title 1">
                <a:extLst>
                  <a:ext uri="{FF2B5EF4-FFF2-40B4-BE49-F238E27FC236}">
                    <a16:creationId xmlns:a16="http://schemas.microsoft.com/office/drawing/2014/main" id="{E98582E5-9805-42D0-A6E2-68A4B1529BF5}"/>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25" name="Title 1">
                <a:extLst>
                  <a:ext uri="{FF2B5EF4-FFF2-40B4-BE49-F238E27FC236}">
                    <a16:creationId xmlns:a16="http://schemas.microsoft.com/office/drawing/2014/main" id="{4EF7B637-9E56-4F45-89AC-E961734F098D}"/>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6" name="Title 1">
              <a:extLst>
                <a:ext uri="{FF2B5EF4-FFF2-40B4-BE49-F238E27FC236}">
                  <a16:creationId xmlns:a16="http://schemas.microsoft.com/office/drawing/2014/main" id="{D53B9271-770F-4B2D-8275-CC7EEBD7C86A}"/>
                </a:ext>
              </a:extLst>
            </p:cNvPr>
            <p:cNvSpPr txBox="1">
              <a:spLocks/>
            </p:cNvSpPr>
            <p:nvPr/>
          </p:nvSpPr>
          <p:spPr>
            <a:xfrm>
              <a:off x="7033143"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27" name="Title 1">
              <a:extLst>
                <a:ext uri="{FF2B5EF4-FFF2-40B4-BE49-F238E27FC236}">
                  <a16:creationId xmlns:a16="http://schemas.microsoft.com/office/drawing/2014/main" id="{A1522F2A-7C88-4EF9-BAA4-F65FD76DA6BE}"/>
                </a:ext>
              </a:extLst>
            </p:cNvPr>
            <p:cNvSpPr txBox="1">
              <a:spLocks/>
            </p:cNvSpPr>
            <p:nvPr/>
          </p:nvSpPr>
          <p:spPr>
            <a:xfrm>
              <a:off x="9188937"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4" name="Right Bracket 3">
              <a:extLst>
                <a:ext uri="{FF2B5EF4-FFF2-40B4-BE49-F238E27FC236}">
                  <a16:creationId xmlns:a16="http://schemas.microsoft.com/office/drawing/2014/main" id="{3F6AE756-7048-4F86-AB6A-31AFA955B435}"/>
                </a:ext>
              </a:extLst>
            </p:cNvPr>
            <p:cNvSpPr/>
            <p:nvPr/>
          </p:nvSpPr>
          <p:spPr>
            <a:xfrm rot="5400000">
              <a:off x="10693146" y="2676144"/>
              <a:ext cx="64008" cy="128016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ket 32">
              <a:extLst>
                <a:ext uri="{FF2B5EF4-FFF2-40B4-BE49-F238E27FC236}">
                  <a16:creationId xmlns:a16="http://schemas.microsoft.com/office/drawing/2014/main" id="{4E11070C-3182-4248-A03B-D4A52362E816}"/>
                </a:ext>
              </a:extLst>
            </p:cNvPr>
            <p:cNvSpPr/>
            <p:nvPr/>
          </p:nvSpPr>
          <p:spPr>
            <a:xfrm>
              <a:off x="7362256" y="2011798"/>
              <a:ext cx="166001" cy="83651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Image result for azure logo png">
              <a:extLst>
                <a:ext uri="{FF2B5EF4-FFF2-40B4-BE49-F238E27FC236}">
                  <a16:creationId xmlns:a16="http://schemas.microsoft.com/office/drawing/2014/main" id="{89859FC4-7AA1-4CB8-8ABE-BE67DD139F8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0863" y="2310986"/>
              <a:ext cx="790113" cy="22839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or: Elbow 41">
              <a:extLst>
                <a:ext uri="{FF2B5EF4-FFF2-40B4-BE49-F238E27FC236}">
                  <a16:creationId xmlns:a16="http://schemas.microsoft.com/office/drawing/2014/main" id="{28E62A5E-5B0F-4A8F-8FF2-159C9361ACD1}"/>
                </a:ext>
              </a:extLst>
            </p:cNvPr>
            <p:cNvCxnSpPr>
              <a:cxnSpLocks/>
            </p:cNvCxnSpPr>
            <p:nvPr/>
          </p:nvCxnSpPr>
          <p:spPr>
            <a:xfrm>
              <a:off x="7528259" y="2645544"/>
              <a:ext cx="2194560" cy="153619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71E23D8-87D5-4C9F-8E9B-6E092CF31A93}"/>
                </a:ext>
              </a:extLst>
            </p:cNvPr>
            <p:cNvCxnSpPr>
              <a:cxnSpLocks/>
            </p:cNvCxnSpPr>
            <p:nvPr/>
          </p:nvCxnSpPr>
          <p:spPr>
            <a:xfrm rot="16200000" flipH="1" flipV="1">
              <a:off x="9948564" y="3405150"/>
              <a:ext cx="833155" cy="720016"/>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E51F15CA-5CAE-4861-AE18-B5C65CCCE4C5}"/>
                </a:ext>
              </a:extLst>
            </p:cNvPr>
            <p:cNvSpPr txBox="1">
              <a:spLocks/>
            </p:cNvSpPr>
            <p:nvPr/>
          </p:nvSpPr>
          <p:spPr>
            <a:xfrm>
              <a:off x="10815458" y="3443991"/>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4"/>
              </a:pPr>
              <a:r>
                <a:rPr lang="en-US" sz="800" spc="0">
                  <a:solidFill>
                    <a:srgbClr val="0078D7"/>
                  </a:solidFill>
                  <a:latin typeface="Segoe UI Semibold" panose="020B0702040204020203" pitchFamily="34" charset="0"/>
                  <a:cs typeface="Segoe UI Semibold" panose="020B0702040204020203" pitchFamily="34" charset="0"/>
                </a:rPr>
                <a:t>Pending pods are scheduled</a:t>
              </a:r>
            </a:p>
          </p:txBody>
        </p:sp>
        <p:sp>
          <p:nvSpPr>
            <p:cNvPr id="56" name="Title 1">
              <a:extLst>
                <a:ext uri="{FF2B5EF4-FFF2-40B4-BE49-F238E27FC236}">
                  <a16:creationId xmlns:a16="http://schemas.microsoft.com/office/drawing/2014/main" id="{A104CA93-DFAF-401E-9EE8-5B38CBB3A1A7}"/>
                </a:ext>
              </a:extLst>
            </p:cNvPr>
            <p:cNvSpPr txBox="1">
              <a:spLocks/>
            </p:cNvSpPr>
            <p:nvPr/>
          </p:nvSpPr>
          <p:spPr>
            <a:xfrm>
              <a:off x="8038227" y="2725197"/>
              <a:ext cx="107026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3"/>
              </a:pPr>
              <a:r>
                <a:rPr lang="en-US" sz="800" spc="0">
                  <a:solidFill>
                    <a:srgbClr val="0078D7"/>
                  </a:solidFill>
                  <a:latin typeface="Segoe UI Semibold" panose="020B0702040204020203" pitchFamily="34" charset="0"/>
                  <a:cs typeface="Segoe UI Semibold" panose="020B0702040204020203" pitchFamily="34" charset="0"/>
                </a:rPr>
                <a:t>Node is granted</a:t>
              </a:r>
            </a:p>
          </p:txBody>
        </p:sp>
        <p:cxnSp>
          <p:nvCxnSpPr>
            <p:cNvPr id="51" name="Connector: Elbow 50">
              <a:extLst>
                <a:ext uri="{FF2B5EF4-FFF2-40B4-BE49-F238E27FC236}">
                  <a16:creationId xmlns:a16="http://schemas.microsoft.com/office/drawing/2014/main" id="{C1171705-8E78-4FB8-A515-7116979F4989}"/>
                </a:ext>
              </a:extLst>
            </p:cNvPr>
            <p:cNvCxnSpPr>
              <a:cxnSpLocks/>
            </p:cNvCxnSpPr>
            <p:nvPr/>
          </p:nvCxnSpPr>
          <p:spPr>
            <a:xfrm rot="10800000" flipV="1">
              <a:off x="7518286" y="1881296"/>
              <a:ext cx="1130593" cy="548640"/>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10C802F7-811A-493F-8706-8A25D2CDA3A5}"/>
                </a:ext>
              </a:extLst>
            </p:cNvPr>
            <p:cNvSpPr txBox="1">
              <a:spLocks/>
            </p:cNvSpPr>
            <p:nvPr/>
          </p:nvSpPr>
          <p:spPr>
            <a:xfrm>
              <a:off x="7604701" y="1538246"/>
              <a:ext cx="107026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2"/>
              </a:pPr>
              <a:r>
                <a:rPr lang="en-US" sz="800" spc="0">
                  <a:solidFill>
                    <a:srgbClr val="0078D7"/>
                  </a:solidFill>
                  <a:latin typeface="Segoe UI Semibold" panose="020B0702040204020203" pitchFamily="34" charset="0"/>
                  <a:cs typeface="Segoe UI Semibold" panose="020B0702040204020203" pitchFamily="34" charset="0"/>
                </a:rPr>
                <a:t>Additional </a:t>
              </a:r>
              <a:br>
                <a:rPr lang="en-US" sz="800" spc="0">
                  <a:solidFill>
                    <a:srgbClr val="0078D7"/>
                  </a:solidFill>
                  <a:latin typeface="Segoe UI Semibold" panose="020B0702040204020203" pitchFamily="34" charset="0"/>
                  <a:cs typeface="Segoe UI Semibold" panose="020B0702040204020203" pitchFamily="34" charset="0"/>
                </a:rPr>
              </a:br>
              <a:r>
                <a:rPr lang="en-US" sz="800" spc="0">
                  <a:solidFill>
                    <a:srgbClr val="0078D7"/>
                  </a:solidFill>
                  <a:latin typeface="Segoe UI Semibold" panose="020B0702040204020203" pitchFamily="34" charset="0"/>
                  <a:cs typeface="Segoe UI Semibold" panose="020B0702040204020203" pitchFamily="34" charset="0"/>
                </a:rPr>
                <a:t>node(s) needed</a:t>
              </a:r>
            </a:p>
          </p:txBody>
        </p:sp>
        <p:cxnSp>
          <p:nvCxnSpPr>
            <p:cNvPr id="57" name="Connector: Elbow 56">
              <a:extLst>
                <a:ext uri="{FF2B5EF4-FFF2-40B4-BE49-F238E27FC236}">
                  <a16:creationId xmlns:a16="http://schemas.microsoft.com/office/drawing/2014/main" id="{CB78ED43-1510-494B-9E77-3073CAC10DD9}"/>
                </a:ext>
              </a:extLst>
            </p:cNvPr>
            <p:cNvCxnSpPr>
              <a:cxnSpLocks/>
            </p:cNvCxnSpPr>
            <p:nvPr/>
          </p:nvCxnSpPr>
          <p:spPr>
            <a:xfrm rot="16200000" flipV="1">
              <a:off x="9749032" y="1475459"/>
              <a:ext cx="548640" cy="140359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itle 1">
              <a:extLst>
                <a:ext uri="{FF2B5EF4-FFF2-40B4-BE49-F238E27FC236}">
                  <a16:creationId xmlns:a16="http://schemas.microsoft.com/office/drawing/2014/main" id="{1752DD30-067A-4657-B350-D70D23C63AA8}"/>
                </a:ext>
              </a:extLst>
            </p:cNvPr>
            <p:cNvSpPr txBox="1">
              <a:spLocks/>
            </p:cNvSpPr>
            <p:nvPr/>
          </p:nvSpPr>
          <p:spPr>
            <a:xfrm>
              <a:off x="10815458" y="2133048"/>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a:pPr>
              <a:r>
                <a:rPr lang="en-US" sz="800" spc="0">
                  <a:solidFill>
                    <a:srgbClr val="0078D7"/>
                  </a:solidFill>
                  <a:latin typeface="Segoe UI Semibold" panose="020B0702040204020203" pitchFamily="34" charset="0"/>
                  <a:cs typeface="Segoe UI Semibold" panose="020B0702040204020203" pitchFamily="34" charset="0"/>
                </a:rPr>
                <a:t>Pods are in pending state</a:t>
              </a:r>
            </a:p>
          </p:txBody>
        </p:sp>
      </p:grpSp>
      <p:sp>
        <p:nvSpPr>
          <p:cNvPr id="34" name="Rectangle: Rounded Corners 118">
            <a:extLst>
              <a:ext uri="{FF2B5EF4-FFF2-40B4-BE49-F238E27FC236}">
                <a16:creationId xmlns:a16="http://schemas.microsoft.com/office/drawing/2014/main" id="{9CEFB900-CCB0-DC4A-9488-827D06570001}"/>
              </a:ext>
            </a:extLst>
          </p:cNvPr>
          <p:cNvSpPr/>
          <p:nvPr/>
        </p:nvSpPr>
        <p:spPr bwMode="auto">
          <a:xfrm>
            <a:off x="8922264" y="4229228"/>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5" name="Title 1">
            <a:extLst>
              <a:ext uri="{FF2B5EF4-FFF2-40B4-BE49-F238E27FC236}">
                <a16:creationId xmlns:a16="http://schemas.microsoft.com/office/drawing/2014/main" id="{F4EC83B1-1666-2348-AA94-65FE20BD4EEF}"/>
              </a:ext>
            </a:extLst>
          </p:cNvPr>
          <p:cNvSpPr txBox="1">
            <a:spLocks/>
          </p:cNvSpPr>
          <p:nvPr/>
        </p:nvSpPr>
        <p:spPr>
          <a:xfrm>
            <a:off x="9214183" y="430918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6" name="Title 1">
            <a:extLst>
              <a:ext uri="{FF2B5EF4-FFF2-40B4-BE49-F238E27FC236}">
                <a16:creationId xmlns:a16="http://schemas.microsoft.com/office/drawing/2014/main" id="{B47E80C3-E464-694E-9294-84A652A90BB6}"/>
              </a:ext>
            </a:extLst>
          </p:cNvPr>
          <p:cNvSpPr txBox="1">
            <a:spLocks/>
          </p:cNvSpPr>
          <p:nvPr/>
        </p:nvSpPr>
        <p:spPr>
          <a:xfrm>
            <a:off x="9821016" y="4320371"/>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41" name="Freeform: Shape 28">
            <a:extLst>
              <a:ext uri="{FF2B5EF4-FFF2-40B4-BE49-F238E27FC236}">
                <a16:creationId xmlns:a16="http://schemas.microsoft.com/office/drawing/2014/main" id="{3B28FC78-BDDF-DA43-B9AE-56E8963DED16}"/>
              </a:ext>
            </a:extLst>
          </p:cNvPr>
          <p:cNvSpPr/>
          <p:nvPr/>
        </p:nvSpPr>
        <p:spPr>
          <a:xfrm>
            <a:off x="9084219" y="4463538"/>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3" name="Freeform: Shape 28">
            <a:extLst>
              <a:ext uri="{FF2B5EF4-FFF2-40B4-BE49-F238E27FC236}">
                <a16:creationId xmlns:a16="http://schemas.microsoft.com/office/drawing/2014/main" id="{7FEC2996-A239-C043-985F-DBA29D4962E3}"/>
              </a:ext>
            </a:extLst>
          </p:cNvPr>
          <p:cNvSpPr/>
          <p:nvPr/>
        </p:nvSpPr>
        <p:spPr>
          <a:xfrm>
            <a:off x="9720842" y="448697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4" name="Right Bracket 43">
            <a:extLst>
              <a:ext uri="{FF2B5EF4-FFF2-40B4-BE49-F238E27FC236}">
                <a16:creationId xmlns:a16="http://schemas.microsoft.com/office/drawing/2014/main" id="{38574066-8590-2E4E-AA90-F80A5485B805}"/>
              </a:ext>
            </a:extLst>
          </p:cNvPr>
          <p:cNvSpPr/>
          <p:nvPr/>
        </p:nvSpPr>
        <p:spPr>
          <a:xfrm rot="16200000" flipH="1">
            <a:off x="8446288" y="3411320"/>
            <a:ext cx="358502" cy="3764362"/>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376AA31-C96D-4A4F-A3EC-44D62B627173}"/>
              </a:ext>
            </a:extLst>
          </p:cNvPr>
          <p:cNvSpPr txBox="1"/>
          <p:nvPr/>
        </p:nvSpPr>
        <p:spPr>
          <a:xfrm>
            <a:off x="7982351" y="5684091"/>
            <a:ext cx="1333053" cy="369332"/>
          </a:xfrm>
          <a:prstGeom prst="rect">
            <a:avLst/>
          </a:prstGeom>
          <a:noFill/>
        </p:spPr>
        <p:txBody>
          <a:bodyPr wrap="square" rtlCol="0">
            <a:spAutoFit/>
          </a:bodyPr>
          <a:lstStyle/>
          <a:p>
            <a:r>
              <a:rPr lang="en-US"/>
              <a:t>AKS Cluster</a:t>
            </a:r>
          </a:p>
        </p:txBody>
      </p:sp>
    </p:spTree>
    <p:extLst>
      <p:ext uri="{BB962C8B-B14F-4D97-AF65-F5344CB8AC3E}">
        <p14:creationId xmlns:p14="http://schemas.microsoft.com/office/powerpoint/2010/main" val="333873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F03EEC18-ADD7-4747-AE79-71DF2CCC2407}"/>
              </a:ext>
            </a:extLst>
          </p:cNvPr>
          <p:cNvGrpSpPr/>
          <p:nvPr/>
        </p:nvGrpSpPr>
        <p:grpSpPr>
          <a:xfrm>
            <a:off x="2044716" y="1786975"/>
            <a:ext cx="8102569" cy="4174492"/>
            <a:chOff x="3083295" y="1991166"/>
            <a:chExt cx="8102569" cy="4174492"/>
          </a:xfrm>
        </p:grpSpPr>
        <p:grpSp>
          <p:nvGrpSpPr>
            <p:cNvPr id="3" name="Group 2">
              <a:extLst>
                <a:ext uri="{FF2B5EF4-FFF2-40B4-BE49-F238E27FC236}">
                  <a16:creationId xmlns:a16="http://schemas.microsoft.com/office/drawing/2014/main" id="{BA597B0F-77F1-4B99-AE9F-5A76CDCD7010}"/>
                </a:ext>
              </a:extLst>
            </p:cNvPr>
            <p:cNvGrpSpPr/>
            <p:nvPr/>
          </p:nvGrpSpPr>
          <p:grpSpPr>
            <a:xfrm>
              <a:off x="5001107" y="1991166"/>
              <a:ext cx="878110" cy="1136844"/>
              <a:chOff x="2150840" y="2128326"/>
              <a:chExt cx="878110" cy="1136844"/>
            </a:xfrm>
          </p:grpSpPr>
          <p:sp>
            <p:nvSpPr>
              <p:cNvPr id="7" name="Rectangle: Rounded Corners 118">
                <a:extLst>
                  <a:ext uri="{FF2B5EF4-FFF2-40B4-BE49-F238E27FC236}">
                    <a16:creationId xmlns:a16="http://schemas.microsoft.com/office/drawing/2014/main" id="{DD147C15-3D76-4F7A-81E2-96AD25446D9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 name="Title 1">
                <a:extLst>
                  <a:ext uri="{FF2B5EF4-FFF2-40B4-BE49-F238E27FC236}">
                    <a16:creationId xmlns:a16="http://schemas.microsoft.com/office/drawing/2014/main" id="{55CC8544-A55A-47AC-B75E-C58F2BF3912C}"/>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24" name="Title 1">
                <a:extLst>
                  <a:ext uri="{FF2B5EF4-FFF2-40B4-BE49-F238E27FC236}">
                    <a16:creationId xmlns:a16="http://schemas.microsoft.com/office/drawing/2014/main" id="{1511297C-424D-46E3-B4F8-E23F8373DC43}"/>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2" name="Group 1">
                <a:extLst>
                  <a:ext uri="{FF2B5EF4-FFF2-40B4-BE49-F238E27FC236}">
                    <a16:creationId xmlns:a16="http://schemas.microsoft.com/office/drawing/2014/main" id="{C56E1D5A-A193-4FDE-BD2D-AED16C7E6E32}"/>
                  </a:ext>
                </a:extLst>
              </p:cNvPr>
              <p:cNvGrpSpPr/>
              <p:nvPr/>
            </p:nvGrpSpPr>
            <p:grpSpPr>
              <a:xfrm>
                <a:off x="2297593" y="2560320"/>
                <a:ext cx="584604" cy="592548"/>
                <a:chOff x="2288401" y="2560320"/>
                <a:chExt cx="584604" cy="592548"/>
              </a:xfrm>
            </p:grpSpPr>
            <p:sp>
              <p:nvSpPr>
                <p:cNvPr id="23" name="Freeform: Shape 22">
                  <a:extLst>
                    <a:ext uri="{FF2B5EF4-FFF2-40B4-BE49-F238E27FC236}">
                      <a16:creationId xmlns:a16="http://schemas.microsoft.com/office/drawing/2014/main" id="{3834EF01-5FF6-46EC-9B8C-04AEEA5278CF}"/>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297A62F4-E8CB-41FB-B615-DDB3CDEE981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5B9BD413-4245-4B9A-96BE-6C5496470C3E}"/>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6855F5E5-8D0C-4DF9-B362-CA7AA26362A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28" name="Group 27">
              <a:extLst>
                <a:ext uri="{FF2B5EF4-FFF2-40B4-BE49-F238E27FC236}">
                  <a16:creationId xmlns:a16="http://schemas.microsoft.com/office/drawing/2014/main" id="{A5AA50E3-0433-47D9-B1F1-50FC9576CC75}"/>
                </a:ext>
              </a:extLst>
            </p:cNvPr>
            <p:cNvGrpSpPr/>
            <p:nvPr/>
          </p:nvGrpSpPr>
          <p:grpSpPr>
            <a:xfrm>
              <a:off x="6312783" y="1991166"/>
              <a:ext cx="878110" cy="1136844"/>
              <a:chOff x="2150840" y="2128326"/>
              <a:chExt cx="878110" cy="1136844"/>
            </a:xfrm>
          </p:grpSpPr>
          <p:sp>
            <p:nvSpPr>
              <p:cNvPr id="29" name="Rectangle: Rounded Corners 118">
                <a:extLst>
                  <a:ext uri="{FF2B5EF4-FFF2-40B4-BE49-F238E27FC236}">
                    <a16:creationId xmlns:a16="http://schemas.microsoft.com/office/drawing/2014/main" id="{07A81EBB-DDDC-41B9-8C1A-4444C5F35D6D}"/>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0" name="Title 1">
                <a:extLst>
                  <a:ext uri="{FF2B5EF4-FFF2-40B4-BE49-F238E27FC236}">
                    <a16:creationId xmlns:a16="http://schemas.microsoft.com/office/drawing/2014/main" id="{D6ACEB0C-3F8F-4205-B3E2-EE3A4B9D40D1}"/>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31" name="Title 1">
                <a:extLst>
                  <a:ext uri="{FF2B5EF4-FFF2-40B4-BE49-F238E27FC236}">
                    <a16:creationId xmlns:a16="http://schemas.microsoft.com/office/drawing/2014/main" id="{7145778E-D63A-40CF-A2D1-4F8AD00CB8B0}"/>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32" name="Group 31">
                <a:extLst>
                  <a:ext uri="{FF2B5EF4-FFF2-40B4-BE49-F238E27FC236}">
                    <a16:creationId xmlns:a16="http://schemas.microsoft.com/office/drawing/2014/main" id="{9688422F-90CA-4DD9-BD3D-3A38DFABB4C5}"/>
                  </a:ext>
                </a:extLst>
              </p:cNvPr>
              <p:cNvGrpSpPr/>
              <p:nvPr/>
            </p:nvGrpSpPr>
            <p:grpSpPr>
              <a:xfrm>
                <a:off x="2297593" y="2560320"/>
                <a:ext cx="584604" cy="592548"/>
                <a:chOff x="2288401" y="2560320"/>
                <a:chExt cx="584604" cy="592548"/>
              </a:xfrm>
            </p:grpSpPr>
            <p:sp>
              <p:nvSpPr>
                <p:cNvPr id="33" name="Freeform: Shape 32">
                  <a:extLst>
                    <a:ext uri="{FF2B5EF4-FFF2-40B4-BE49-F238E27FC236}">
                      <a16:creationId xmlns:a16="http://schemas.microsoft.com/office/drawing/2014/main" id="{2AD0720E-6D2B-4587-BB98-89DCF4A21EBD}"/>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4" name="Freeform: Shape 33">
                  <a:extLst>
                    <a:ext uri="{FF2B5EF4-FFF2-40B4-BE49-F238E27FC236}">
                      <a16:creationId xmlns:a16="http://schemas.microsoft.com/office/drawing/2014/main" id="{930B2F19-3AE3-441C-A1BC-A8F6ED01F2B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DD115468-1F1C-48AA-B47F-E8BFD46B51B7}"/>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6" name="Freeform: Shape 35">
                  <a:extLst>
                    <a:ext uri="{FF2B5EF4-FFF2-40B4-BE49-F238E27FC236}">
                      <a16:creationId xmlns:a16="http://schemas.microsoft.com/office/drawing/2014/main" id="{B0356CC5-0A7D-4058-96C4-5649BC2A1B63}"/>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8" name="Group 37">
              <a:extLst>
                <a:ext uri="{FF2B5EF4-FFF2-40B4-BE49-F238E27FC236}">
                  <a16:creationId xmlns:a16="http://schemas.microsoft.com/office/drawing/2014/main" id="{34996056-20DC-456D-990D-59BCDB68B6F5}"/>
                </a:ext>
              </a:extLst>
            </p:cNvPr>
            <p:cNvGrpSpPr/>
            <p:nvPr/>
          </p:nvGrpSpPr>
          <p:grpSpPr>
            <a:xfrm>
              <a:off x="5001107" y="5028814"/>
              <a:ext cx="878110" cy="1136844"/>
              <a:chOff x="2150840" y="2128326"/>
              <a:chExt cx="878110" cy="1136844"/>
            </a:xfrm>
          </p:grpSpPr>
          <p:sp>
            <p:nvSpPr>
              <p:cNvPr id="48" name="Rectangle: Rounded Corners 118">
                <a:extLst>
                  <a:ext uri="{FF2B5EF4-FFF2-40B4-BE49-F238E27FC236}">
                    <a16:creationId xmlns:a16="http://schemas.microsoft.com/office/drawing/2014/main" id="{C0AE4F4D-2640-429F-B9C5-295AE86E5BB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9" name="Title 1">
                <a:extLst>
                  <a:ext uri="{FF2B5EF4-FFF2-40B4-BE49-F238E27FC236}">
                    <a16:creationId xmlns:a16="http://schemas.microsoft.com/office/drawing/2014/main" id="{5978393F-721D-4290-90C6-7F03B3B9B824}"/>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50" name="Title 1">
                <a:extLst>
                  <a:ext uri="{FF2B5EF4-FFF2-40B4-BE49-F238E27FC236}">
                    <a16:creationId xmlns:a16="http://schemas.microsoft.com/office/drawing/2014/main" id="{6CAB160F-4B86-4F3A-A13E-52C874D13CB5}"/>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51" name="Group 50">
                <a:extLst>
                  <a:ext uri="{FF2B5EF4-FFF2-40B4-BE49-F238E27FC236}">
                    <a16:creationId xmlns:a16="http://schemas.microsoft.com/office/drawing/2014/main" id="{B5735DAA-74F5-4723-9A5A-A3E69A2DCDBA}"/>
                  </a:ext>
                </a:extLst>
              </p:cNvPr>
              <p:cNvGrpSpPr/>
              <p:nvPr/>
            </p:nvGrpSpPr>
            <p:grpSpPr>
              <a:xfrm>
                <a:off x="2297593" y="2560320"/>
                <a:ext cx="584604" cy="592548"/>
                <a:chOff x="2288401" y="2560320"/>
                <a:chExt cx="584604" cy="592548"/>
              </a:xfrm>
            </p:grpSpPr>
            <p:sp>
              <p:nvSpPr>
                <p:cNvPr id="52" name="Freeform: Shape 51">
                  <a:extLst>
                    <a:ext uri="{FF2B5EF4-FFF2-40B4-BE49-F238E27FC236}">
                      <a16:creationId xmlns:a16="http://schemas.microsoft.com/office/drawing/2014/main" id="{71A373EE-3F10-4025-8CE7-86C1F10C155C}"/>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3" name="Freeform: Shape 52">
                  <a:extLst>
                    <a:ext uri="{FF2B5EF4-FFF2-40B4-BE49-F238E27FC236}">
                      <a16:creationId xmlns:a16="http://schemas.microsoft.com/office/drawing/2014/main" id="{3294F627-3790-430A-9341-7B3990D450E4}"/>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4" name="Freeform: Shape 53">
                  <a:extLst>
                    <a:ext uri="{FF2B5EF4-FFF2-40B4-BE49-F238E27FC236}">
                      <a16:creationId xmlns:a16="http://schemas.microsoft.com/office/drawing/2014/main" id="{7EC22F46-E0F9-41C9-AA31-61FDE9C27AE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5" name="Freeform: Shape 54">
                  <a:extLst>
                    <a:ext uri="{FF2B5EF4-FFF2-40B4-BE49-F238E27FC236}">
                      <a16:creationId xmlns:a16="http://schemas.microsoft.com/office/drawing/2014/main" id="{377B82DB-2ACC-4540-B147-ABE4936A812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9" name="Group 38">
              <a:extLst>
                <a:ext uri="{FF2B5EF4-FFF2-40B4-BE49-F238E27FC236}">
                  <a16:creationId xmlns:a16="http://schemas.microsoft.com/office/drawing/2014/main" id="{D54F3E8E-7A88-4795-AF4C-BDD580699506}"/>
                </a:ext>
              </a:extLst>
            </p:cNvPr>
            <p:cNvGrpSpPr/>
            <p:nvPr/>
          </p:nvGrpSpPr>
          <p:grpSpPr>
            <a:xfrm>
              <a:off x="6312783" y="5028814"/>
              <a:ext cx="878110" cy="1136844"/>
              <a:chOff x="2150840" y="2128326"/>
              <a:chExt cx="878110" cy="1136844"/>
            </a:xfrm>
          </p:grpSpPr>
          <p:sp>
            <p:nvSpPr>
              <p:cNvPr id="40" name="Rectangle: Rounded Corners 118">
                <a:extLst>
                  <a:ext uri="{FF2B5EF4-FFF2-40B4-BE49-F238E27FC236}">
                    <a16:creationId xmlns:a16="http://schemas.microsoft.com/office/drawing/2014/main" id="{EBD810C6-AF5C-4DCA-B92B-D4104A87DF11}"/>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1" name="Title 1">
                <a:extLst>
                  <a:ext uri="{FF2B5EF4-FFF2-40B4-BE49-F238E27FC236}">
                    <a16:creationId xmlns:a16="http://schemas.microsoft.com/office/drawing/2014/main" id="{546D5FF5-FA77-4EBC-94B0-ECC35B997052}"/>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42" name="Title 1">
                <a:extLst>
                  <a:ext uri="{FF2B5EF4-FFF2-40B4-BE49-F238E27FC236}">
                    <a16:creationId xmlns:a16="http://schemas.microsoft.com/office/drawing/2014/main" id="{B8BA151A-006B-47F3-BB5F-9D6D15EACF34}"/>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43" name="Group 42">
                <a:extLst>
                  <a:ext uri="{FF2B5EF4-FFF2-40B4-BE49-F238E27FC236}">
                    <a16:creationId xmlns:a16="http://schemas.microsoft.com/office/drawing/2014/main" id="{5A2DD34B-7E42-44EA-9D6A-5FD43D878E48}"/>
                  </a:ext>
                </a:extLst>
              </p:cNvPr>
              <p:cNvGrpSpPr/>
              <p:nvPr/>
            </p:nvGrpSpPr>
            <p:grpSpPr>
              <a:xfrm>
                <a:off x="2297593" y="2560320"/>
                <a:ext cx="584604" cy="592548"/>
                <a:chOff x="2288401" y="2560320"/>
                <a:chExt cx="584604" cy="592548"/>
              </a:xfrm>
            </p:grpSpPr>
            <p:sp>
              <p:nvSpPr>
                <p:cNvPr id="44" name="Freeform: Shape 43">
                  <a:extLst>
                    <a:ext uri="{FF2B5EF4-FFF2-40B4-BE49-F238E27FC236}">
                      <a16:creationId xmlns:a16="http://schemas.microsoft.com/office/drawing/2014/main" id="{CB1517BC-1C1C-4BDA-9E6A-FB1409F4D956}"/>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5" name="Freeform: Shape 44">
                  <a:extLst>
                    <a:ext uri="{FF2B5EF4-FFF2-40B4-BE49-F238E27FC236}">
                      <a16:creationId xmlns:a16="http://schemas.microsoft.com/office/drawing/2014/main" id="{33D33474-B218-4955-BA09-91D1D316534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4860D7F5-C007-4F2E-9466-F64F0A1FB3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73D39AA8-1C5B-4F9D-BB50-B0A0DFB0C02F}"/>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65" name="Group 64">
              <a:extLst>
                <a:ext uri="{FF2B5EF4-FFF2-40B4-BE49-F238E27FC236}">
                  <a16:creationId xmlns:a16="http://schemas.microsoft.com/office/drawing/2014/main" id="{9E21F5B5-66EB-4FC9-A207-5405F0543959}"/>
                </a:ext>
              </a:extLst>
            </p:cNvPr>
            <p:cNvGrpSpPr/>
            <p:nvPr/>
          </p:nvGrpSpPr>
          <p:grpSpPr>
            <a:xfrm>
              <a:off x="5656945" y="3787111"/>
              <a:ext cx="878110" cy="937334"/>
              <a:chOff x="7197758" y="3445386"/>
              <a:chExt cx="878110" cy="937334"/>
            </a:xfrm>
          </p:grpSpPr>
          <p:sp>
            <p:nvSpPr>
              <p:cNvPr id="56" name="Rectangle: Rounded Corners 118">
                <a:extLst>
                  <a:ext uri="{FF2B5EF4-FFF2-40B4-BE49-F238E27FC236}">
                    <a16:creationId xmlns:a16="http://schemas.microsoft.com/office/drawing/2014/main" id="{2277A02B-9A4B-4398-86EB-377A1D2D0DD5}"/>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4" name="Group 63">
                <a:extLst>
                  <a:ext uri="{FF2B5EF4-FFF2-40B4-BE49-F238E27FC236}">
                    <a16:creationId xmlns:a16="http://schemas.microsoft.com/office/drawing/2014/main" id="{D0DC0358-6A68-4EB8-8402-5793B1252807}"/>
                  </a:ext>
                </a:extLst>
              </p:cNvPr>
              <p:cNvGrpSpPr/>
              <p:nvPr/>
            </p:nvGrpSpPr>
            <p:grpSpPr>
              <a:xfrm>
                <a:off x="7301292" y="3597069"/>
                <a:ext cx="671043" cy="633969"/>
                <a:chOff x="2613694" y="3600725"/>
                <a:chExt cx="355417" cy="335781"/>
              </a:xfrm>
            </p:grpSpPr>
            <p:sp>
              <p:nvSpPr>
                <p:cNvPr id="57" name="Freeform: Shape 56">
                  <a:extLst>
                    <a:ext uri="{FF2B5EF4-FFF2-40B4-BE49-F238E27FC236}">
                      <a16:creationId xmlns:a16="http://schemas.microsoft.com/office/drawing/2014/main" id="{62717FB7-F69F-458B-95DF-DBDBCE1DF51F}"/>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8" name="Freeform: Shape 57">
                  <a:extLst>
                    <a:ext uri="{FF2B5EF4-FFF2-40B4-BE49-F238E27FC236}">
                      <a16:creationId xmlns:a16="http://schemas.microsoft.com/office/drawing/2014/main" id="{7279F628-BA68-4635-8F21-8271CD0B8A06}"/>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9" name="Freeform: Shape 58">
                  <a:extLst>
                    <a:ext uri="{FF2B5EF4-FFF2-40B4-BE49-F238E27FC236}">
                      <a16:creationId xmlns:a16="http://schemas.microsoft.com/office/drawing/2014/main" id="{415C6300-77E4-4D31-AA7F-7DE35636F6B4}"/>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0" name="Freeform: Shape 59">
                  <a:extLst>
                    <a:ext uri="{FF2B5EF4-FFF2-40B4-BE49-F238E27FC236}">
                      <a16:creationId xmlns:a16="http://schemas.microsoft.com/office/drawing/2014/main" id="{1860F98C-E191-4324-AC28-1E47265A5AA5}"/>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439BDFCE-6E47-4C2E-968F-1A6DA34CE56B}"/>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2" name="Freeform: Shape 61">
                  <a:extLst>
                    <a:ext uri="{FF2B5EF4-FFF2-40B4-BE49-F238E27FC236}">
                      <a16:creationId xmlns:a16="http://schemas.microsoft.com/office/drawing/2014/main" id="{EFDF878E-22D2-476E-A97B-A31714B12EA6}"/>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3" name="Freeform: Shape 62">
                  <a:extLst>
                    <a:ext uri="{FF2B5EF4-FFF2-40B4-BE49-F238E27FC236}">
                      <a16:creationId xmlns:a16="http://schemas.microsoft.com/office/drawing/2014/main" id="{B5C933D8-838D-4C99-A732-183DA451806D}"/>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66" name="Title 1">
              <a:extLst>
                <a:ext uri="{FF2B5EF4-FFF2-40B4-BE49-F238E27FC236}">
                  <a16:creationId xmlns:a16="http://schemas.microsoft.com/office/drawing/2014/main" id="{B309CFFB-0C98-4AA9-AA8B-EAE1DCE21AD0}"/>
                </a:ext>
              </a:extLst>
            </p:cNvPr>
            <p:cNvSpPr txBox="1">
              <a:spLocks/>
            </p:cNvSpPr>
            <p:nvPr/>
          </p:nvSpPr>
          <p:spPr>
            <a:xfrm>
              <a:off x="5707262" y="343238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70" name="Connector: Elbow 69">
              <a:extLst>
                <a:ext uri="{FF2B5EF4-FFF2-40B4-BE49-F238E27FC236}">
                  <a16:creationId xmlns:a16="http://schemas.microsoft.com/office/drawing/2014/main" id="{7896CA0B-8314-4CB2-92D0-35A82C5EE176}"/>
                </a:ext>
              </a:extLst>
            </p:cNvPr>
            <p:cNvCxnSpPr>
              <a:stCxn id="66" idx="0"/>
              <a:endCxn id="7" idx="2"/>
            </p:cNvCxnSpPr>
            <p:nvPr/>
          </p:nvCxnSpPr>
          <p:spPr>
            <a:xfrm rot="16200000" flipV="1">
              <a:off x="5615896" y="2952276"/>
              <a:ext cx="304370"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1958823-F31D-4A56-8C15-449C996C0F50}"/>
                </a:ext>
              </a:extLst>
            </p:cNvPr>
            <p:cNvCxnSpPr>
              <a:cxnSpLocks/>
              <a:stCxn id="66" idx="0"/>
              <a:endCxn id="29" idx="2"/>
            </p:cNvCxnSpPr>
            <p:nvPr/>
          </p:nvCxnSpPr>
          <p:spPr>
            <a:xfrm rot="5400000" flipH="1" flipV="1">
              <a:off x="6271734" y="2952276"/>
              <a:ext cx="304370"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F2112AE-E16F-4AC9-96BE-BB12B6D2D887}"/>
                </a:ext>
              </a:extLst>
            </p:cNvPr>
            <p:cNvCxnSpPr>
              <a:cxnSpLocks/>
              <a:stCxn id="56" idx="2"/>
              <a:endCxn id="41" idx="0"/>
            </p:cNvCxnSpPr>
            <p:nvPr/>
          </p:nvCxnSpPr>
          <p:spPr>
            <a:xfrm rot="16200000" flipH="1">
              <a:off x="6271735"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C1177F1-C641-4A6D-971A-88166754181C}"/>
                </a:ext>
              </a:extLst>
            </p:cNvPr>
            <p:cNvCxnSpPr>
              <a:cxnSpLocks/>
              <a:stCxn id="56" idx="2"/>
              <a:endCxn id="49" idx="0"/>
            </p:cNvCxnSpPr>
            <p:nvPr/>
          </p:nvCxnSpPr>
          <p:spPr>
            <a:xfrm rot="5400000">
              <a:off x="5615897"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plug" title="Icon of a power plug showing an A to B connection">
              <a:extLst>
                <a:ext uri="{FF2B5EF4-FFF2-40B4-BE49-F238E27FC236}">
                  <a16:creationId xmlns:a16="http://schemas.microsoft.com/office/drawing/2014/main" id="{2A7BB307-BFD2-4CD5-81AC-D3D2B7F60276}"/>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1" name="Rectangle: Rounded Corners 118">
              <a:extLst>
                <a:ext uri="{FF2B5EF4-FFF2-40B4-BE49-F238E27FC236}">
                  <a16:creationId xmlns:a16="http://schemas.microsoft.com/office/drawing/2014/main" id="{51385C50-7E1C-437B-8708-E3F572753AC2}"/>
                </a:ext>
              </a:extLst>
            </p:cNvPr>
            <p:cNvSpPr/>
            <p:nvPr/>
          </p:nvSpPr>
          <p:spPr bwMode="auto">
            <a:xfrm>
              <a:off x="8353888" y="3056393"/>
              <a:ext cx="2831976" cy="2044039"/>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2" name="Title 1">
              <a:extLst>
                <a:ext uri="{FF2B5EF4-FFF2-40B4-BE49-F238E27FC236}">
                  <a16:creationId xmlns:a16="http://schemas.microsoft.com/office/drawing/2014/main" id="{DD704E6A-909F-4B76-A91D-4E9F87D04268}"/>
                </a:ext>
              </a:extLst>
            </p:cNvPr>
            <p:cNvSpPr txBox="1">
              <a:spLocks/>
            </p:cNvSpPr>
            <p:nvPr/>
          </p:nvSpPr>
          <p:spPr>
            <a:xfrm>
              <a:off x="8353888" y="2857301"/>
              <a:ext cx="19704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123" name="Group 122">
              <a:extLst>
                <a:ext uri="{FF2B5EF4-FFF2-40B4-BE49-F238E27FC236}">
                  <a16:creationId xmlns:a16="http://schemas.microsoft.com/office/drawing/2014/main" id="{177A131D-5B13-4AC1-84CE-1C710FB3984B}"/>
                </a:ext>
              </a:extLst>
            </p:cNvPr>
            <p:cNvGrpSpPr/>
            <p:nvPr/>
          </p:nvGrpSpPr>
          <p:grpSpPr>
            <a:xfrm>
              <a:off x="8586034" y="3321128"/>
              <a:ext cx="2367684" cy="1682208"/>
              <a:chOff x="8586034" y="3188970"/>
              <a:chExt cx="2367684" cy="1682208"/>
            </a:xfrm>
          </p:grpSpPr>
          <p:grpSp>
            <p:nvGrpSpPr>
              <p:cNvPr id="90" name="Group 89">
                <a:extLst>
                  <a:ext uri="{FF2B5EF4-FFF2-40B4-BE49-F238E27FC236}">
                    <a16:creationId xmlns:a16="http://schemas.microsoft.com/office/drawing/2014/main" id="{52B93B97-E055-488A-BAA2-A411C049752F}"/>
                  </a:ext>
                </a:extLst>
              </p:cNvPr>
              <p:cNvGrpSpPr/>
              <p:nvPr/>
            </p:nvGrpSpPr>
            <p:grpSpPr>
              <a:xfrm>
                <a:off x="8586034" y="3188970"/>
                <a:ext cx="2367684" cy="264888"/>
                <a:chOff x="8532176" y="3188970"/>
                <a:chExt cx="2367684" cy="264888"/>
              </a:xfrm>
            </p:grpSpPr>
            <p:sp>
              <p:nvSpPr>
                <p:cNvPr id="83" name="Freeform: Shape 82">
                  <a:extLst>
                    <a:ext uri="{FF2B5EF4-FFF2-40B4-BE49-F238E27FC236}">
                      <a16:creationId xmlns:a16="http://schemas.microsoft.com/office/drawing/2014/main" id="{C8B0D982-9E52-485E-A239-FE8BC8ACD05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CB3CE29D-577E-4FF7-9268-6D2A4142398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7F3FB630-659D-481D-8D5A-F82EDBA50D9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B393E950-B0D6-4DFC-B8AF-71E8F1976D9F}"/>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86020DEF-42C8-436A-8739-7133E639943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4C9A3B33-DB33-4F4D-B426-1A6EEB7C335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9" name="Freeform: Shape 88">
                  <a:extLst>
                    <a:ext uri="{FF2B5EF4-FFF2-40B4-BE49-F238E27FC236}">
                      <a16:creationId xmlns:a16="http://schemas.microsoft.com/office/drawing/2014/main" id="{655B16A9-FEBD-4861-8C17-C8706E3F760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1" name="Group 90">
                <a:extLst>
                  <a:ext uri="{FF2B5EF4-FFF2-40B4-BE49-F238E27FC236}">
                    <a16:creationId xmlns:a16="http://schemas.microsoft.com/office/drawing/2014/main" id="{463AE057-D60D-4A5A-8565-F0FBCDAE95B5}"/>
                  </a:ext>
                </a:extLst>
              </p:cNvPr>
              <p:cNvGrpSpPr/>
              <p:nvPr/>
            </p:nvGrpSpPr>
            <p:grpSpPr>
              <a:xfrm>
                <a:off x="8586034" y="3543300"/>
                <a:ext cx="2367684" cy="264888"/>
                <a:chOff x="8532176" y="3188970"/>
                <a:chExt cx="2367684" cy="264888"/>
              </a:xfrm>
            </p:grpSpPr>
            <p:sp>
              <p:nvSpPr>
                <p:cNvPr id="92" name="Freeform: Shape 91">
                  <a:extLst>
                    <a:ext uri="{FF2B5EF4-FFF2-40B4-BE49-F238E27FC236}">
                      <a16:creationId xmlns:a16="http://schemas.microsoft.com/office/drawing/2014/main" id="{3F6E809D-5958-4154-B244-60F8EF0A656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4D8DE582-AFFD-489D-B19A-8D380EC4CBE3}"/>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88297ECC-1C1E-4B62-983D-DEAB27997F43}"/>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B1A40A77-853A-4373-B8B6-DC7C34D2602D}"/>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79CBE1C-4DD5-4CE4-B12F-48A8856CBE4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1A32E710-8A3C-454D-A667-DDA9348E36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15C3EDC8-1492-4356-9807-4E6CA06F296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9" name="Group 98">
                <a:extLst>
                  <a:ext uri="{FF2B5EF4-FFF2-40B4-BE49-F238E27FC236}">
                    <a16:creationId xmlns:a16="http://schemas.microsoft.com/office/drawing/2014/main" id="{6B935580-0202-4819-B774-4BD5BB513335}"/>
                  </a:ext>
                </a:extLst>
              </p:cNvPr>
              <p:cNvGrpSpPr/>
              <p:nvPr/>
            </p:nvGrpSpPr>
            <p:grpSpPr>
              <a:xfrm>
                <a:off x="8586034" y="3897630"/>
                <a:ext cx="2367684" cy="264888"/>
                <a:chOff x="8532176" y="3188970"/>
                <a:chExt cx="2367684" cy="264888"/>
              </a:xfrm>
            </p:grpSpPr>
            <p:sp>
              <p:nvSpPr>
                <p:cNvPr id="100" name="Freeform: Shape 99">
                  <a:extLst>
                    <a:ext uri="{FF2B5EF4-FFF2-40B4-BE49-F238E27FC236}">
                      <a16:creationId xmlns:a16="http://schemas.microsoft.com/office/drawing/2014/main" id="{86173AB4-1F4A-4799-8215-A7C7F6D1C61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909CA0B3-EA85-4D7A-A552-93F04F021B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47840BC3-F9E4-4DED-96B5-2E18A127719D}"/>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834D5392-0516-4360-B91E-EAC06C13ED3C}"/>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4" name="Freeform: Shape 103">
                  <a:extLst>
                    <a:ext uri="{FF2B5EF4-FFF2-40B4-BE49-F238E27FC236}">
                      <a16:creationId xmlns:a16="http://schemas.microsoft.com/office/drawing/2014/main" id="{1B080BCD-FDDC-402A-A06C-2F5E7B6CA8C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326B0A3F-7C17-4D3F-AED4-26E6F27C32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837DB92B-D8F9-4A63-8E5E-153969D1018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07" name="Group 106">
                <a:extLst>
                  <a:ext uri="{FF2B5EF4-FFF2-40B4-BE49-F238E27FC236}">
                    <a16:creationId xmlns:a16="http://schemas.microsoft.com/office/drawing/2014/main" id="{CC8A8C9E-D3E9-4A10-9E48-721E52E201A5}"/>
                  </a:ext>
                </a:extLst>
              </p:cNvPr>
              <p:cNvGrpSpPr/>
              <p:nvPr/>
            </p:nvGrpSpPr>
            <p:grpSpPr>
              <a:xfrm>
                <a:off x="8586034" y="4251960"/>
                <a:ext cx="2367684" cy="264888"/>
                <a:chOff x="8532176" y="3188970"/>
                <a:chExt cx="2367684" cy="264888"/>
              </a:xfrm>
            </p:grpSpPr>
            <p:sp>
              <p:nvSpPr>
                <p:cNvPr id="108" name="Freeform: Shape 107">
                  <a:extLst>
                    <a:ext uri="{FF2B5EF4-FFF2-40B4-BE49-F238E27FC236}">
                      <a16:creationId xmlns:a16="http://schemas.microsoft.com/office/drawing/2014/main" id="{AE2A65BB-BE67-4C85-9BE4-0683193B27D2}"/>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B69C26CA-9805-4F68-95FD-6FA54498BBF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E1AD32A3-DF69-4979-A763-E9F891051F90}"/>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C4158E87-EEF7-448F-9C35-4A9F3B961C4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2639E33C-C551-4010-BBAA-82A6FBDADF9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3" name="Freeform: Shape 112">
                  <a:extLst>
                    <a:ext uri="{FF2B5EF4-FFF2-40B4-BE49-F238E27FC236}">
                      <a16:creationId xmlns:a16="http://schemas.microsoft.com/office/drawing/2014/main" id="{DD24B50A-140F-4722-8765-D376AD6B9F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D41D046A-456B-4B10-ABA0-1FFAB5EDC8D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15" name="Group 114">
                <a:extLst>
                  <a:ext uri="{FF2B5EF4-FFF2-40B4-BE49-F238E27FC236}">
                    <a16:creationId xmlns:a16="http://schemas.microsoft.com/office/drawing/2014/main" id="{19CDE5C6-A238-4365-9E11-642499EAA07C}"/>
                  </a:ext>
                </a:extLst>
              </p:cNvPr>
              <p:cNvGrpSpPr/>
              <p:nvPr/>
            </p:nvGrpSpPr>
            <p:grpSpPr>
              <a:xfrm>
                <a:off x="8586034" y="4606290"/>
                <a:ext cx="2367684" cy="264888"/>
                <a:chOff x="8532176" y="3188970"/>
                <a:chExt cx="2367684" cy="264888"/>
              </a:xfrm>
            </p:grpSpPr>
            <p:sp>
              <p:nvSpPr>
                <p:cNvPr id="116" name="Freeform: Shape 115">
                  <a:extLst>
                    <a:ext uri="{FF2B5EF4-FFF2-40B4-BE49-F238E27FC236}">
                      <a16:creationId xmlns:a16="http://schemas.microsoft.com/office/drawing/2014/main" id="{101EB5BE-43A5-4EC0-AB4C-8767DF8516F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07115456-754E-472F-A2D7-247F97EE469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B7DD2A2E-20B8-47AD-A7D5-B63C2FAD428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8FB92638-7679-4D98-A75A-D57685ED5C5E}"/>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0" name="Freeform: Shape 119">
                  <a:extLst>
                    <a:ext uri="{FF2B5EF4-FFF2-40B4-BE49-F238E27FC236}">
                      <a16:creationId xmlns:a16="http://schemas.microsoft.com/office/drawing/2014/main" id="{5234C855-E898-43BD-95D2-99EF318D139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25D66B95-EDEB-46A7-97DB-9107705592DB}"/>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2" name="Freeform: Shape 121">
                  <a:extLst>
                    <a:ext uri="{FF2B5EF4-FFF2-40B4-BE49-F238E27FC236}">
                      <a16:creationId xmlns:a16="http://schemas.microsoft.com/office/drawing/2014/main" id="{6DA70F84-046B-4A30-8DEA-4C24E2FAB0F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124" name="Title 1">
              <a:extLst>
                <a:ext uri="{FF2B5EF4-FFF2-40B4-BE49-F238E27FC236}">
                  <a16:creationId xmlns:a16="http://schemas.microsoft.com/office/drawing/2014/main" id="{4B0EE311-3258-48B4-8D04-D9BDAD400B97}"/>
                </a:ext>
              </a:extLst>
            </p:cNvPr>
            <p:cNvSpPr txBox="1">
              <a:spLocks/>
            </p:cNvSpPr>
            <p:nvPr/>
          </p:nvSpPr>
          <p:spPr>
            <a:xfrm>
              <a:off x="8784654" y="3120488"/>
              <a:ext cx="197044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cxnSp>
          <p:nvCxnSpPr>
            <p:cNvPr id="126" name="Straight Arrow Connector 125">
              <a:extLst>
                <a:ext uri="{FF2B5EF4-FFF2-40B4-BE49-F238E27FC236}">
                  <a16:creationId xmlns:a16="http://schemas.microsoft.com/office/drawing/2014/main" id="{91265991-20B3-4ABD-B3DD-917BCA5753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B7AED16-4021-4064-B15A-7F2EFB7CE6D5}"/>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2DED2F0E-B287-4954-8279-F9B3BB4849AD}"/>
                </a:ext>
              </a:extLst>
            </p:cNvPr>
            <p:cNvSpPr txBox="1">
              <a:spLocks/>
            </p:cNvSpPr>
            <p:nvPr/>
          </p:nvSpPr>
          <p:spPr>
            <a:xfrm>
              <a:off x="72731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ACI Connector</a:t>
              </a:r>
            </a:p>
          </p:txBody>
        </p:sp>
        <p:grpSp>
          <p:nvGrpSpPr>
            <p:cNvPr id="137" name="Group 136">
              <a:extLst>
                <a:ext uri="{FF2B5EF4-FFF2-40B4-BE49-F238E27FC236}">
                  <a16:creationId xmlns:a16="http://schemas.microsoft.com/office/drawing/2014/main" id="{D6F77F84-A4F3-402C-9C9A-76D268CABDA0}"/>
                </a:ext>
              </a:extLst>
            </p:cNvPr>
            <p:cNvGrpSpPr/>
            <p:nvPr/>
          </p:nvGrpSpPr>
          <p:grpSpPr>
            <a:xfrm>
              <a:off x="3083295" y="3126041"/>
              <a:ext cx="811526" cy="1904743"/>
              <a:chOff x="3013714" y="2685080"/>
              <a:chExt cx="811526" cy="1904743"/>
            </a:xfrm>
          </p:grpSpPr>
          <p:grpSp>
            <p:nvGrpSpPr>
              <p:cNvPr id="132" name="Group 131">
                <a:extLst>
                  <a:ext uri="{FF2B5EF4-FFF2-40B4-BE49-F238E27FC236}">
                    <a16:creationId xmlns:a16="http://schemas.microsoft.com/office/drawing/2014/main" id="{5A5FA51A-FF7F-4C9E-93E1-0E4AB9FB7564}"/>
                  </a:ext>
                </a:extLst>
              </p:cNvPr>
              <p:cNvGrpSpPr/>
              <p:nvPr/>
            </p:nvGrpSpPr>
            <p:grpSpPr>
              <a:xfrm>
                <a:off x="3047252" y="2685080"/>
                <a:ext cx="744450" cy="757933"/>
                <a:chOff x="3238504" y="1705910"/>
                <a:chExt cx="744450" cy="757933"/>
              </a:xfrm>
            </p:grpSpPr>
            <p:sp>
              <p:nvSpPr>
                <p:cNvPr id="129" name="Rectangle: Rounded Corners 118">
                  <a:extLst>
                    <a:ext uri="{FF2B5EF4-FFF2-40B4-BE49-F238E27FC236}">
                      <a16:creationId xmlns:a16="http://schemas.microsoft.com/office/drawing/2014/main" id="{6A562596-9796-4E34-A8EC-A298270954D3}"/>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0" name="Title 1">
                  <a:extLst>
                    <a:ext uri="{FF2B5EF4-FFF2-40B4-BE49-F238E27FC236}">
                      <a16:creationId xmlns:a16="http://schemas.microsoft.com/office/drawing/2014/main" id="{11726F57-B5E0-4CC2-AA17-22BC151A6BB4}"/>
                    </a:ext>
                  </a:extLst>
                </p:cNvPr>
                <p:cNvSpPr txBox="1">
                  <a:spLocks/>
                </p:cNvSpPr>
                <p:nvPr/>
              </p:nvSpPr>
              <p:spPr>
                <a:xfrm>
                  <a:off x="3238504" y="1705910"/>
                  <a:ext cx="74445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131" name="people_4" title="Icon of a person">
                  <a:extLst>
                    <a:ext uri="{FF2B5EF4-FFF2-40B4-BE49-F238E27FC236}">
                      <a16:creationId xmlns:a16="http://schemas.microsoft.com/office/drawing/2014/main" id="{76C94F39-A9BD-4E85-953B-CAF55F57CF37}"/>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2209B6B9-9C10-4B02-9EC1-880D5CAB7E17}"/>
                  </a:ext>
                </a:extLst>
              </p:cNvPr>
              <p:cNvGrpSpPr/>
              <p:nvPr/>
            </p:nvGrpSpPr>
            <p:grpSpPr>
              <a:xfrm>
                <a:off x="3013714" y="3831890"/>
                <a:ext cx="811526" cy="757933"/>
                <a:chOff x="3238504" y="1705910"/>
                <a:chExt cx="811526" cy="757933"/>
              </a:xfrm>
            </p:grpSpPr>
            <p:sp>
              <p:nvSpPr>
                <p:cNvPr id="134" name="Rectangle: Rounded Corners 118">
                  <a:extLst>
                    <a:ext uri="{FF2B5EF4-FFF2-40B4-BE49-F238E27FC236}">
                      <a16:creationId xmlns:a16="http://schemas.microsoft.com/office/drawing/2014/main" id="{20A0406B-3CB1-4625-87A9-1130DD0A2C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5" name="Title 1">
                  <a:extLst>
                    <a:ext uri="{FF2B5EF4-FFF2-40B4-BE49-F238E27FC236}">
                      <a16:creationId xmlns:a16="http://schemas.microsoft.com/office/drawing/2014/main" id="{9F00E267-6333-4A1B-9E28-1EDA51085D71}"/>
                    </a:ext>
                  </a:extLst>
                </p:cNvPr>
                <p:cNvSpPr txBox="1">
                  <a:spLocks/>
                </p:cNvSpPr>
                <p:nvPr/>
              </p:nvSpPr>
              <p:spPr>
                <a:xfrm>
                  <a:off x="3238504" y="1705910"/>
                  <a:ext cx="81152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136" name="people_4" title="Icon of a person">
                  <a:extLst>
                    <a:ext uri="{FF2B5EF4-FFF2-40B4-BE49-F238E27FC236}">
                      <a16:creationId xmlns:a16="http://schemas.microsoft.com/office/drawing/2014/main" id="{5E510513-450B-4C3D-9F85-01253831D63D}"/>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39" name="Connector: Elbow 138">
              <a:extLst>
                <a:ext uri="{FF2B5EF4-FFF2-40B4-BE49-F238E27FC236}">
                  <a16:creationId xmlns:a16="http://schemas.microsoft.com/office/drawing/2014/main" id="{500BE943-F06F-430D-BB50-A2AC7AF83E4B}"/>
                </a:ext>
              </a:extLst>
            </p:cNvPr>
            <p:cNvCxnSpPr>
              <a:stCxn id="129" idx="3"/>
              <a:endCxn id="56"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1D7AE6A1-6A99-4280-9D97-22E058479376}"/>
                </a:ext>
              </a:extLst>
            </p:cNvPr>
            <p:cNvCxnSpPr>
              <a:cxnSpLocks/>
              <a:stCxn id="134" idx="3"/>
              <a:endCxn id="56"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D2E3A821-7FE3-40BE-8C3C-112CB88E16F9}"/>
                </a:ext>
              </a:extLst>
            </p:cNvPr>
            <p:cNvGrpSpPr/>
            <p:nvPr/>
          </p:nvGrpSpPr>
          <p:grpSpPr>
            <a:xfrm>
              <a:off x="4621530" y="4008120"/>
              <a:ext cx="521970" cy="495300"/>
              <a:chOff x="4415790" y="4556760"/>
              <a:chExt cx="521970" cy="495300"/>
            </a:xfrm>
          </p:grpSpPr>
          <p:sp>
            <p:nvSpPr>
              <p:cNvPr id="149" name="Rectangle 148">
                <a:extLst>
                  <a:ext uri="{FF2B5EF4-FFF2-40B4-BE49-F238E27FC236}">
                    <a16:creationId xmlns:a16="http://schemas.microsoft.com/office/drawing/2014/main" id="{31DC2D2D-298B-4322-A26B-B3C63435B0C9}"/>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Processing_E9F5" title="Icon of two interlocked gears">
                <a:extLst>
                  <a:ext uri="{FF2B5EF4-FFF2-40B4-BE49-F238E27FC236}">
                    <a16:creationId xmlns:a16="http://schemas.microsoft.com/office/drawing/2014/main" id="{53D10CC3-902E-4FC2-A97B-2C65692E3EC5}"/>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1" name="Title 1">
              <a:extLst>
                <a:ext uri="{FF2B5EF4-FFF2-40B4-BE49-F238E27FC236}">
                  <a16:creationId xmlns:a16="http://schemas.microsoft.com/office/drawing/2014/main" id="{54ACE9E8-BA81-4C1A-BE47-40F359170B50}"/>
                </a:ext>
              </a:extLst>
            </p:cNvPr>
            <p:cNvSpPr txBox="1">
              <a:spLocks/>
            </p:cNvSpPr>
            <p:nvPr/>
          </p:nvSpPr>
          <p:spPr>
            <a:xfrm>
              <a:off x="44918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Bursting with the ACI Connector/ Virtual </a:t>
            </a:r>
            <a:r>
              <a:rPr lang="en-US" err="1">
                <a:gradFill>
                  <a:gsLst>
                    <a:gs pos="1250">
                      <a:srgbClr val="1A1A1A"/>
                    </a:gs>
                    <a:gs pos="100000">
                      <a:srgbClr val="1A1A1A"/>
                    </a:gs>
                  </a:gsLst>
                  <a:lin ang="5400000" scaled="0"/>
                </a:gradFill>
                <a:latin typeface="Segoe UI Semibold"/>
              </a:rPr>
              <a:t>Kubelet</a:t>
            </a:r>
            <a:endParaRPr lang="en-US">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50290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6">
            <a:extLst>
              <a:ext uri="{FF2B5EF4-FFF2-40B4-BE49-F238E27FC236}">
                <a16:creationId xmlns:a16="http://schemas.microsoft.com/office/drawing/2014/main" id="{A03DBF59-ECAD-43C9-B7E9-2B72FD05E07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Multi-Region Clusters</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24" name="Content Placeholder 2">
            <a:extLst>
              <a:ext uri="{FF2B5EF4-FFF2-40B4-BE49-F238E27FC236}">
                <a16:creationId xmlns:a16="http://schemas.microsoft.com/office/drawing/2014/main" id="{1DCF71F8-6CA7-4FD0-86CF-5D8545DC8549}"/>
              </a:ext>
            </a:extLst>
          </p:cNvPr>
          <p:cNvSpPr txBox="1">
            <a:spLocks/>
          </p:cNvSpPr>
          <p:nvPr/>
        </p:nvSpPr>
        <p:spPr>
          <a:xfrm>
            <a:off x="588263" y="1434370"/>
            <a:ext cx="5993512" cy="2195473"/>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Minimize downtime risk</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One live region</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Another backup</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Or weighted traffic</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A/B testing</a:t>
            </a:r>
          </a:p>
        </p:txBody>
      </p:sp>
      <p:grpSp>
        <p:nvGrpSpPr>
          <p:cNvPr id="14" name="Group 13">
            <a:extLst>
              <a:ext uri="{FF2B5EF4-FFF2-40B4-BE49-F238E27FC236}">
                <a16:creationId xmlns:a16="http://schemas.microsoft.com/office/drawing/2014/main" id="{376B9655-C4F9-4F5F-B241-460CB4D75AF1}"/>
              </a:ext>
            </a:extLst>
          </p:cNvPr>
          <p:cNvGrpSpPr/>
          <p:nvPr/>
        </p:nvGrpSpPr>
        <p:grpSpPr>
          <a:xfrm>
            <a:off x="5871597" y="1639413"/>
            <a:ext cx="5431155" cy="4048955"/>
            <a:chOff x="5871597" y="1577267"/>
            <a:chExt cx="5431155" cy="4048955"/>
          </a:xfrm>
        </p:grpSpPr>
        <p:grpSp>
          <p:nvGrpSpPr>
            <p:cNvPr id="4" name="Group 3">
              <a:extLst>
                <a:ext uri="{FF2B5EF4-FFF2-40B4-BE49-F238E27FC236}">
                  <a16:creationId xmlns:a16="http://schemas.microsoft.com/office/drawing/2014/main" id="{C124A857-16FC-40BB-B226-6E6A2F2E10EC}"/>
                </a:ext>
              </a:extLst>
            </p:cNvPr>
            <p:cNvGrpSpPr/>
            <p:nvPr/>
          </p:nvGrpSpPr>
          <p:grpSpPr>
            <a:xfrm>
              <a:off x="8148120" y="1577267"/>
              <a:ext cx="878110" cy="1291741"/>
              <a:chOff x="8062902" y="1577267"/>
              <a:chExt cx="878110" cy="1291741"/>
            </a:xfrm>
          </p:grpSpPr>
          <p:sp>
            <p:nvSpPr>
              <p:cNvPr id="26" name="Rectangle: Rounded Corners 118">
                <a:extLst>
                  <a:ext uri="{FF2B5EF4-FFF2-40B4-BE49-F238E27FC236}">
                    <a16:creationId xmlns:a16="http://schemas.microsoft.com/office/drawing/2014/main" id="{1BC24C91-52EE-4793-84B2-CF01FDCBA2B9}"/>
                  </a:ext>
                </a:extLst>
              </p:cNvPr>
              <p:cNvSpPr/>
              <p:nvPr/>
            </p:nvSpPr>
            <p:spPr bwMode="auto">
              <a:xfrm>
                <a:off x="8062902" y="1931674"/>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 name="Picture 2" descr="A close up of a sign&#10;&#10;Description generated with very high confidence">
                <a:extLst>
                  <a:ext uri="{FF2B5EF4-FFF2-40B4-BE49-F238E27FC236}">
                    <a16:creationId xmlns:a16="http://schemas.microsoft.com/office/drawing/2014/main" id="{558B2223-D88C-4BDE-AF42-C1E1B40D9E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0882" y="2119266"/>
                <a:ext cx="562150" cy="562150"/>
              </a:xfrm>
              <a:prstGeom prst="rect">
                <a:avLst/>
              </a:prstGeom>
            </p:spPr>
          </p:pic>
          <p:sp>
            <p:nvSpPr>
              <p:cNvPr id="25" name="Title 1">
                <a:extLst>
                  <a:ext uri="{FF2B5EF4-FFF2-40B4-BE49-F238E27FC236}">
                    <a16:creationId xmlns:a16="http://schemas.microsoft.com/office/drawing/2014/main" id="{8EAFEAD1-FF63-4E7B-A15F-4625AFEC24AA}"/>
                  </a:ext>
                </a:extLst>
              </p:cNvPr>
              <p:cNvSpPr txBox="1">
                <a:spLocks/>
              </p:cNvSpPr>
              <p:nvPr/>
            </p:nvSpPr>
            <p:spPr>
              <a:xfrm>
                <a:off x="8110231" y="1577267"/>
                <a:ext cx="78345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Traffic Manager</a:t>
                </a:r>
              </a:p>
            </p:txBody>
          </p:sp>
        </p:grpSp>
        <p:sp>
          <p:nvSpPr>
            <p:cNvPr id="27" name="Rectangle: Rounded Corners 118">
              <a:extLst>
                <a:ext uri="{FF2B5EF4-FFF2-40B4-BE49-F238E27FC236}">
                  <a16:creationId xmlns:a16="http://schemas.microsoft.com/office/drawing/2014/main" id="{2C158BE7-A504-49AB-B6CD-8E151A5D82F7}"/>
                </a:ext>
              </a:extLst>
            </p:cNvPr>
            <p:cNvSpPr/>
            <p:nvPr/>
          </p:nvSpPr>
          <p:spPr bwMode="auto">
            <a:xfrm>
              <a:off x="587159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53" name="Rectangle: Rounded Corners 118">
              <a:extLst>
                <a:ext uri="{FF2B5EF4-FFF2-40B4-BE49-F238E27FC236}">
                  <a16:creationId xmlns:a16="http://schemas.microsoft.com/office/drawing/2014/main" id="{AA5F28E0-D933-4132-A754-F0220F634F8B}"/>
                </a:ext>
              </a:extLst>
            </p:cNvPr>
            <p:cNvSpPr/>
            <p:nvPr/>
          </p:nvSpPr>
          <p:spPr bwMode="auto">
            <a:xfrm>
              <a:off x="971710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10" name="Connector: Elbow 9">
              <a:extLst>
                <a:ext uri="{FF2B5EF4-FFF2-40B4-BE49-F238E27FC236}">
                  <a16:creationId xmlns:a16="http://schemas.microsoft.com/office/drawing/2014/main" id="{67B28682-E78D-4A64-BB30-DAC7F3B18779}"/>
                </a:ext>
              </a:extLst>
            </p:cNvPr>
            <p:cNvCxnSpPr>
              <a:stCxn id="26" idx="2"/>
              <a:endCxn id="27" idx="3"/>
            </p:cNvCxnSpPr>
            <p:nvPr/>
          </p:nvCxnSpPr>
          <p:spPr>
            <a:xfrm rot="5400000">
              <a:off x="7293326" y="3032925"/>
              <a:ext cx="1457766" cy="1129933"/>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3383313-9C38-4AB6-9B76-9FD0F2D05F74}"/>
                </a:ext>
              </a:extLst>
            </p:cNvPr>
            <p:cNvCxnSpPr>
              <a:cxnSpLocks/>
              <a:stCxn id="26" idx="2"/>
              <a:endCxn id="53" idx="1"/>
            </p:cNvCxnSpPr>
            <p:nvPr/>
          </p:nvCxnSpPr>
          <p:spPr>
            <a:xfrm rot="16200000" flipH="1">
              <a:off x="8423258" y="3032925"/>
              <a:ext cx="1457766" cy="1129932"/>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itle 1">
              <a:extLst>
                <a:ext uri="{FF2B5EF4-FFF2-40B4-BE49-F238E27FC236}">
                  <a16:creationId xmlns:a16="http://schemas.microsoft.com/office/drawing/2014/main" id="{82817ABC-521E-408D-9968-C21A76265B0C}"/>
                </a:ext>
              </a:extLst>
            </p:cNvPr>
            <p:cNvSpPr txBox="1">
              <a:spLocks/>
            </p:cNvSpPr>
            <p:nvPr/>
          </p:nvSpPr>
          <p:spPr>
            <a:xfrm>
              <a:off x="587159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1</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1</a:t>
              </a:r>
            </a:p>
          </p:txBody>
        </p:sp>
        <p:sp>
          <p:nvSpPr>
            <p:cNvPr id="66" name="Title 1">
              <a:extLst>
                <a:ext uri="{FF2B5EF4-FFF2-40B4-BE49-F238E27FC236}">
                  <a16:creationId xmlns:a16="http://schemas.microsoft.com/office/drawing/2014/main" id="{21951AF0-87B8-4F71-8889-D9133B3A0522}"/>
                </a:ext>
              </a:extLst>
            </p:cNvPr>
            <p:cNvSpPr txBox="1">
              <a:spLocks/>
            </p:cNvSpPr>
            <p:nvPr/>
          </p:nvSpPr>
          <p:spPr>
            <a:xfrm>
              <a:off x="971710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2</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2</a:t>
              </a:r>
            </a:p>
          </p:txBody>
        </p:sp>
        <p:sp>
          <p:nvSpPr>
            <p:cNvPr id="13" name="Left Brace 12">
              <a:extLst>
                <a:ext uri="{FF2B5EF4-FFF2-40B4-BE49-F238E27FC236}">
                  <a16:creationId xmlns:a16="http://schemas.microsoft.com/office/drawing/2014/main" id="{BEAD6686-7285-49B0-AEA5-05620D3D7864}"/>
                </a:ext>
              </a:extLst>
            </p:cNvPr>
            <p:cNvSpPr/>
            <p:nvPr/>
          </p:nvSpPr>
          <p:spPr>
            <a:xfrm rot="16200000">
              <a:off x="8489519" y="3357531"/>
              <a:ext cx="195309" cy="384048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itle 1">
              <a:extLst>
                <a:ext uri="{FF2B5EF4-FFF2-40B4-BE49-F238E27FC236}">
                  <a16:creationId xmlns:a16="http://schemas.microsoft.com/office/drawing/2014/main" id="{E1B07A11-71CC-4733-A573-8C4F770755C5}"/>
                </a:ext>
              </a:extLst>
            </p:cNvPr>
            <p:cNvSpPr txBox="1">
              <a:spLocks/>
            </p:cNvSpPr>
            <p:nvPr/>
          </p:nvSpPr>
          <p:spPr>
            <a:xfrm>
              <a:off x="7879428" y="5472334"/>
              <a:ext cx="141549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paired regions</a:t>
              </a:r>
            </a:p>
          </p:txBody>
        </p:sp>
      </p:grpSp>
      <p:grpSp>
        <p:nvGrpSpPr>
          <p:cNvPr id="2" name="Group 1">
            <a:extLst>
              <a:ext uri="{FF2B5EF4-FFF2-40B4-BE49-F238E27FC236}">
                <a16:creationId xmlns:a16="http://schemas.microsoft.com/office/drawing/2014/main" id="{33802287-BEF9-4C33-AC90-6AA9D3F47190}"/>
              </a:ext>
            </a:extLst>
          </p:cNvPr>
          <p:cNvGrpSpPr/>
          <p:nvPr/>
        </p:nvGrpSpPr>
        <p:grpSpPr>
          <a:xfrm>
            <a:off x="10037340" y="3893760"/>
            <a:ext cx="940163" cy="931731"/>
            <a:chOff x="4721900" y="3734603"/>
            <a:chExt cx="671043" cy="633969"/>
          </a:xfrm>
        </p:grpSpPr>
        <p:sp>
          <p:nvSpPr>
            <p:cNvPr id="74" name="Freeform: Shape 73">
              <a:extLst>
                <a:ext uri="{FF2B5EF4-FFF2-40B4-BE49-F238E27FC236}">
                  <a16:creationId xmlns:a16="http://schemas.microsoft.com/office/drawing/2014/main" id="{7D9D5F3C-E5C7-47EF-94D0-D927C9685567}"/>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5" name="Freeform: Shape 74">
              <a:extLst>
                <a:ext uri="{FF2B5EF4-FFF2-40B4-BE49-F238E27FC236}">
                  <a16:creationId xmlns:a16="http://schemas.microsoft.com/office/drawing/2014/main" id="{C7968B11-1231-453C-A1ED-4270FBDA1C63}"/>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91B9986C-4160-433E-B9CC-45DB0F9D82D3}"/>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1294A8CA-A107-4941-8D75-9D849BA8335F}"/>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8" name="Freeform: Shape 77">
              <a:extLst>
                <a:ext uri="{FF2B5EF4-FFF2-40B4-BE49-F238E27FC236}">
                  <a16:creationId xmlns:a16="http://schemas.microsoft.com/office/drawing/2014/main" id="{0A6180AB-03FC-4BEA-AAAC-4C3B3BABA4D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9" name="Freeform: Shape 78">
              <a:extLst>
                <a:ext uri="{FF2B5EF4-FFF2-40B4-BE49-F238E27FC236}">
                  <a16:creationId xmlns:a16="http://schemas.microsoft.com/office/drawing/2014/main" id="{AD025A5B-6502-409B-84B0-95C11CC8E64C}"/>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0" name="Freeform: Shape 79">
              <a:extLst>
                <a:ext uri="{FF2B5EF4-FFF2-40B4-BE49-F238E27FC236}">
                  <a16:creationId xmlns:a16="http://schemas.microsoft.com/office/drawing/2014/main" id="{5C49900E-0014-413E-8D06-8CE2535653A3}"/>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81" name="Group 80">
            <a:extLst>
              <a:ext uri="{FF2B5EF4-FFF2-40B4-BE49-F238E27FC236}">
                <a16:creationId xmlns:a16="http://schemas.microsoft.com/office/drawing/2014/main" id="{90D4E0C3-F6D6-4285-BCF8-AA699CDA009D}"/>
              </a:ext>
            </a:extLst>
          </p:cNvPr>
          <p:cNvGrpSpPr/>
          <p:nvPr/>
        </p:nvGrpSpPr>
        <p:grpSpPr>
          <a:xfrm>
            <a:off x="6155272" y="3893760"/>
            <a:ext cx="940163" cy="931731"/>
            <a:chOff x="4721900" y="3734603"/>
            <a:chExt cx="671043" cy="633969"/>
          </a:xfrm>
        </p:grpSpPr>
        <p:sp>
          <p:nvSpPr>
            <p:cNvPr id="82" name="Freeform: Shape 81">
              <a:extLst>
                <a:ext uri="{FF2B5EF4-FFF2-40B4-BE49-F238E27FC236}">
                  <a16:creationId xmlns:a16="http://schemas.microsoft.com/office/drawing/2014/main" id="{5668E545-8F8C-4C05-9820-509C75230BD4}"/>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FE722FFD-067B-499A-B90F-0DC81EDE5E98}"/>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ED21884C-BC6A-46E1-AE9A-D517ABC10DA8}"/>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A0E6702C-D16C-4089-8394-DDB40D70971E}"/>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2B1412CC-374C-4566-B171-8FA152F8EAC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B932E607-92AD-49F3-AA24-23BB01EB77EB}"/>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70C3A288-CAA8-4253-9A22-367CC12782F9}"/>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Tree>
    <p:extLst>
      <p:ext uri="{BB962C8B-B14F-4D97-AF65-F5344CB8AC3E}">
        <p14:creationId xmlns:p14="http://schemas.microsoft.com/office/powerpoint/2010/main" val="216430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314317" y="815497"/>
            <a:ext cx="4795873" cy="3179075"/>
          </a:xfrm>
        </p:spPr>
        <p:txBody>
          <a:bodyPr/>
          <a:lstStyle/>
          <a:p>
            <a:r>
              <a:rPr lang="de-DE" dirty="0"/>
              <a:t>Feedback </a:t>
            </a:r>
            <a:r>
              <a:rPr lang="de-DE" dirty="0" err="1"/>
              <a:t>is</a:t>
            </a:r>
            <a:r>
              <a:rPr lang="de-DE" dirty="0"/>
              <a:t> </a:t>
            </a:r>
            <a:r>
              <a:rPr lang="de-DE" dirty="0" err="1"/>
              <a:t>welcome</a:t>
            </a:r>
            <a:r>
              <a:rPr lang="de-DE" dirty="0"/>
              <a:t>...</a:t>
            </a:r>
            <a:br>
              <a:rPr lang="de-DE" dirty="0"/>
            </a:br>
            <a:br>
              <a:rPr lang="de-DE" dirty="0"/>
            </a:br>
            <a:r>
              <a:rPr lang="de-DE" sz="2800" dirty="0">
                <a:hlinkClick r:id="rId2"/>
              </a:rPr>
              <a:t>https://aka.ms/aks-oct18hh-fb</a:t>
            </a:r>
            <a:br>
              <a:rPr lang="de-DE" sz="2800" dirty="0"/>
            </a:br>
            <a:endParaRPr lang="de-DE" dirty="0"/>
          </a:p>
        </p:txBody>
      </p:sp>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8" name="Shape 70">
            <a:extLst>
              <a:ext uri="{FF2B5EF4-FFF2-40B4-BE49-F238E27FC236}">
                <a16:creationId xmlns:a16="http://schemas.microsoft.com/office/drawing/2014/main" id="{CF1F843A-6ADE-4891-91C3-6395E769DAAA}"/>
              </a:ext>
            </a:extLst>
          </p:cNvPr>
          <p:cNvPicPr preferRelativeResize="0"/>
          <p:nvPr/>
        </p:nvPicPr>
        <p:blipFill>
          <a:blip r:embed="rId4" cstate="email">
            <a:extLst>
              <a:ext uri="{28A0092B-C50C-407E-A947-70E740481C1C}">
                <a14:useLocalDpi xmlns:a14="http://schemas.microsoft.com/office/drawing/2010/main"/>
              </a:ext>
            </a:extLst>
          </a:blip>
          <a:stretch>
            <a:fillRect/>
          </a:stretch>
        </p:blipFill>
        <p:spPr>
          <a:xfrm>
            <a:off x="453262" y="4636678"/>
            <a:ext cx="1739863" cy="1739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1885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The Challenges</a:t>
            </a:r>
            <a:endParaRPr lang="en-US" dirty="0"/>
          </a:p>
        </p:txBody>
      </p:sp>
      <p:sp>
        <p:nvSpPr>
          <p:cNvPr id="3" name="Textplatzhalter 2">
            <a:extLst>
              <a:ext uri="{FF2B5EF4-FFF2-40B4-BE49-F238E27FC236}">
                <a16:creationId xmlns:a16="http://schemas.microsoft.com/office/drawing/2014/main" id="{C7EB2041-992E-467F-9A02-3952C03ECE46}"/>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44373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dirty="0"/>
              <a:t>Kubernetes AAD Integration / </a:t>
            </a:r>
            <a:br>
              <a:rPr lang="en-US" dirty="0"/>
            </a:br>
            <a:r>
              <a:rPr lang="en-US" dirty="0"/>
              <a:t>Resource Based Access Control</a:t>
            </a:r>
          </a:p>
        </p:txBody>
      </p:sp>
    </p:spTree>
    <p:extLst>
      <p:ext uri="{BB962C8B-B14F-4D97-AF65-F5344CB8AC3E}">
        <p14:creationId xmlns:p14="http://schemas.microsoft.com/office/powerpoint/2010/main" val="246424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41.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10.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2.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4.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5.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6.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8.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9.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98ef842-f7d1-4786-a5e9-aedb9878a08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21A7DB5F5E26459B7958FEB903EBE2" ma:contentTypeVersion="14" ma:contentTypeDescription="Create a new document." ma:contentTypeScope="" ma:versionID="afd2b7e5a8829b2d8844edc1df6e5b7f">
  <xsd:schema xmlns:xsd="http://www.w3.org/2001/XMLSchema" xmlns:xs="http://www.w3.org/2001/XMLSchema" xmlns:p="http://schemas.microsoft.com/office/2006/metadata/properties" xmlns:ns2="e98ef842-f7d1-4786-a5e9-aedb9878a086" xmlns:ns3="ee0c07ee-a339-4080-b4a6-288750fc7732" targetNamespace="http://schemas.microsoft.com/office/2006/metadata/properties" ma:root="true" ma:fieldsID="3f6d9bf864c135cb5c45973ae9568d12" ns2:_="" ns3:_="">
    <xsd:import namespace="e98ef842-f7d1-4786-a5e9-aedb9878a086"/>
    <xsd:import namespace="ee0c07ee-a339-4080-b4a6-288750fc77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8ef842-f7d1-4786-a5e9-aedb9878a08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e0c07ee-a339-4080-b4a6-288750fc773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2A9477-6E8B-41C4-8BAA-853385D7E78D}">
  <ds:schemaRefs>
    <ds:schemaRef ds:uri="http://purl.org/dc/dcmitype/"/>
    <ds:schemaRef ds:uri="e98ef842-f7d1-4786-a5e9-aedb9878a086"/>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http://purl.org/dc/elements/1.1/"/>
    <ds:schemaRef ds:uri="http://schemas.microsoft.com/office/2006/metadata/properties"/>
    <ds:schemaRef ds:uri="ee0c07ee-a339-4080-b4a6-288750fc7732"/>
    <ds:schemaRef ds:uri="http://www.w3.org/XML/1998/namespace"/>
  </ds:schemaRefs>
</ds:datastoreItem>
</file>

<file path=customXml/itemProps2.xml><?xml version="1.0" encoding="utf-8"?>
<ds:datastoreItem xmlns:ds="http://schemas.openxmlformats.org/officeDocument/2006/customXml" ds:itemID="{4FE18108-2A77-49F1-A954-FB5C81E3D0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8ef842-f7d1-4786-a5e9-aedb9878a086"/>
    <ds:schemaRef ds:uri="ee0c07ee-a339-4080-b4a6-288750fc77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59C019-FD85-4801-ABE4-F0EA91809A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3618</Words>
  <Application>Microsoft Macintosh PowerPoint</Application>
  <PresentationFormat>Breitbild</PresentationFormat>
  <Paragraphs>858</Paragraphs>
  <Slides>66</Slides>
  <Notes>49</Notes>
  <HiddenSlides>2</HiddenSlides>
  <MMClips>0</MMClips>
  <ScaleCrop>false</ScaleCrop>
  <HeadingPairs>
    <vt:vector size="6" baseType="variant">
      <vt:variant>
        <vt:lpstr>Verwendete Schriftarten</vt:lpstr>
      </vt:variant>
      <vt:variant>
        <vt:i4>15</vt:i4>
      </vt:variant>
      <vt:variant>
        <vt:lpstr>Design</vt:lpstr>
      </vt:variant>
      <vt:variant>
        <vt:i4>13</vt:i4>
      </vt:variant>
      <vt:variant>
        <vt:lpstr>Folientitel</vt:lpstr>
      </vt:variant>
      <vt:variant>
        <vt:i4>66</vt:i4>
      </vt:variant>
    </vt:vector>
  </HeadingPairs>
  <TitlesOfParts>
    <vt:vector size="94" baseType="lpstr">
      <vt:lpstr>Arial</vt:lpstr>
      <vt:lpstr>Calibri</vt:lpstr>
      <vt:lpstr>Consolas</vt:lpstr>
      <vt:lpstr>Courier New</vt:lpstr>
      <vt:lpstr>Menlo</vt:lpstr>
      <vt:lpstr>Quattrocento Sans</vt:lpstr>
      <vt:lpstr>Segoe UI</vt:lpstr>
      <vt:lpstr>Segoe UI Black</vt:lpstr>
      <vt:lpstr>Segoe UI Light</vt:lpstr>
      <vt:lpstr>Segoe UI Semibold</vt:lpstr>
      <vt:lpstr>Segoe UI Semilight</vt:lpstr>
      <vt:lpstr>Symbol</vt:lpstr>
      <vt:lpstr>Wingdings</vt:lpstr>
      <vt:lpstr>Work Sans</vt:lpstr>
      <vt:lpstr>Work Sans Light</vt:lpstr>
      <vt:lpstr>2_Connect_2016_Template_Light</vt:lpstr>
      <vt:lpstr>1_5-50091_TR24_TR_TV_Template</vt:lpstr>
      <vt:lpstr>5-50113_Microsoft_Ready_Light_Template</vt:lpstr>
      <vt:lpstr>8_WHITE TEMPLATE</vt:lpstr>
      <vt:lpstr>DARK GRAY TEMPLATE</vt:lpstr>
      <vt:lpstr>1_DARK GRAY TEMPLATE</vt:lpstr>
      <vt:lpstr>WHITE TEMPLATE</vt:lpstr>
      <vt:lpstr>2_WHITE TEMPLATE</vt:lpstr>
      <vt:lpstr>1_5-50113_Microsoft_Ready_Light_Template</vt:lpstr>
      <vt:lpstr>2_5-50109_Microsoft_Light_Template</vt:lpstr>
      <vt:lpstr>6_WHITE TEMPLATE</vt:lpstr>
      <vt:lpstr>Jacquenetta template</vt:lpstr>
      <vt:lpstr>Server and Cloud 2013</vt:lpstr>
      <vt:lpstr>Advanced Kubernetes Bootcamp</vt:lpstr>
      <vt:lpstr>What we are going to learn...Day #1</vt:lpstr>
      <vt:lpstr>What we are going to learn...Day #2</vt:lpstr>
      <vt:lpstr>Where to find everything...?</vt:lpstr>
      <vt:lpstr>Who we are…</vt:lpstr>
      <vt:lpstr>Who are we dealing with...? </vt:lpstr>
      <vt:lpstr>Feedback is welcome...  https://aka.ms/aks-oct18hh-fb </vt:lpstr>
      <vt:lpstr>The Challenges</vt:lpstr>
      <vt:lpstr>Project Unicorn</vt:lpstr>
      <vt:lpstr>PowerPoint-Präsentation</vt:lpstr>
      <vt:lpstr>Cluster Level - Identity and Access Management through AAD and RBAC </vt:lpstr>
      <vt:lpstr>Azure Level - Identity and Access Management through AAD and RBAC </vt:lpstr>
      <vt:lpstr>Roles / Role-Bindings</vt:lpstr>
      <vt:lpstr>Provisioning AD-enabled AKS</vt:lpstr>
      <vt:lpstr>PowerPoint-Präsentation</vt:lpstr>
      <vt:lpstr>Project Unicorn</vt:lpstr>
      <vt:lpstr>PowerPoint-Präsentation</vt:lpstr>
      <vt:lpstr>PowerPoint-Präsentation</vt:lpstr>
      <vt:lpstr>PowerPoint-Präsentation</vt:lpstr>
      <vt:lpstr>PowerPoint-Präsentation</vt:lpstr>
      <vt:lpstr>PowerPoint-Präsentation</vt:lpstr>
      <vt:lpstr>Project Unicorn</vt:lpstr>
      <vt:lpstr>PowerPoint-Präsentation</vt:lpstr>
      <vt:lpstr>PowerPoint-Präsentation</vt:lpstr>
      <vt:lpstr>PowerPoint-Präsentation</vt:lpstr>
      <vt:lpstr>Kubernetes Namespaces</vt:lpstr>
      <vt:lpstr>Azure Network Policy Manager</vt:lpstr>
      <vt:lpstr>PowerPoint-Präsentation</vt:lpstr>
      <vt:lpstr>Project Unicorn</vt:lpstr>
      <vt:lpstr>PowerPoint-Präsentation</vt:lpstr>
      <vt:lpstr>PowerPoint-Präsentation</vt:lpstr>
      <vt:lpstr>PowerPoint-Präsentation</vt:lpstr>
      <vt:lpstr>Project Unicorn</vt:lpstr>
      <vt:lpstr>Securing Kubernetes Services with WAF</vt:lpstr>
      <vt:lpstr>WAF Features</vt:lpstr>
      <vt:lpstr>PowerPoint-Präsentation</vt:lpstr>
      <vt:lpstr>PowerPoint-Präsentation</vt:lpstr>
      <vt:lpstr>PowerPoint-Präsentation</vt:lpstr>
      <vt:lpstr>PowerPoint-Präsentation</vt:lpstr>
      <vt:lpstr>PowerPoint-Präsentation</vt:lpstr>
      <vt:lpstr>Project Unicorn</vt:lpstr>
      <vt:lpstr>Azure RBAC</vt:lpstr>
      <vt:lpstr>Access Azure Resources in your workload</vt:lpstr>
      <vt:lpstr>Managed Service Identity MSI</vt:lpstr>
      <vt:lpstr>AAD Pod Identity</vt:lpstr>
      <vt:lpstr>PowerPoint-Präsentation</vt:lpstr>
      <vt:lpstr>Project Unicorn</vt:lpstr>
      <vt:lpstr>Sidecar Pattern</vt:lpstr>
      <vt:lpstr>PowerPoint-Präsentation</vt:lpstr>
      <vt:lpstr>Project Unicorn</vt:lpstr>
      <vt:lpstr>PowerPoint-Präsentation</vt:lpstr>
      <vt:lpstr>PowerPoint-Präsentation</vt:lpstr>
      <vt:lpstr>PowerPoint-Präsentation</vt:lpstr>
      <vt:lpstr>PowerPoint-Präsentation</vt:lpstr>
      <vt:lpstr>Continuous Integration / Deployment with Azure DevOps Pipelines</vt:lpstr>
      <vt:lpstr>How to organize code for micro-services?</vt:lpstr>
      <vt:lpstr>“What we wanted to add…”</vt:lpstr>
      <vt:lpstr>Kube-advisor</vt:lpstr>
      <vt:lpstr>Cluster Level Security – Nodes, Upgrade and Patches</vt:lpstr>
      <vt:lpstr>Container Level Security – Images</vt:lpstr>
      <vt:lpstr>Pod Level – Pod Security Context</vt:lpstr>
      <vt:lpstr>Pod Level – Pod Security Context</vt:lpstr>
      <vt:lpstr>Pod Level – Pod Security Policies</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Kubernetes Bootcamp</dc:title>
  <dc:creator>Christian Dennig</dc:creator>
  <cp:lastModifiedBy>Christian Dennig</cp:lastModifiedBy>
  <cp:revision>4</cp:revision>
  <cp:lastPrinted>2019-04-24T08:25:41Z</cp:lastPrinted>
  <dcterms:created xsi:type="dcterms:W3CDTF">2019-04-19T09:35:39Z</dcterms:created>
  <dcterms:modified xsi:type="dcterms:W3CDTF">2019-04-24T13:07:05Z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0x010100B521A7DB5F5E26459B7958FEB903EBE2</vt:lpwstr>
  </property>
</Properties>
</file>